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87" r:id="rId3"/>
    <p:sldId id="289" r:id="rId4"/>
    <p:sldId id="291" r:id="rId5"/>
    <p:sldId id="292" r:id="rId6"/>
    <p:sldId id="310" r:id="rId7"/>
    <p:sldId id="300" r:id="rId8"/>
    <p:sldId id="290" r:id="rId9"/>
    <p:sldId id="301" r:id="rId10"/>
    <p:sldId id="294" r:id="rId11"/>
    <p:sldId id="284" r:id="rId12"/>
    <p:sldId id="285" r:id="rId13"/>
    <p:sldId id="286" r:id="rId14"/>
    <p:sldId id="299" r:id="rId15"/>
    <p:sldId id="295" r:id="rId16"/>
    <p:sldId id="296" r:id="rId17"/>
    <p:sldId id="297" r:id="rId18"/>
    <p:sldId id="298" r:id="rId19"/>
    <p:sldId id="302" r:id="rId20"/>
    <p:sldId id="303" r:id="rId21"/>
    <p:sldId id="304" r:id="rId22"/>
    <p:sldId id="305" r:id="rId23"/>
    <p:sldId id="306" r:id="rId24"/>
    <p:sldId id="307" r:id="rId25"/>
    <p:sldId id="308" r:id="rId26"/>
    <p:sldId id="309" r:id="rId27"/>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Koch" initials="A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160"/>
    <a:srgbClr val="6296AD"/>
    <a:srgbClr val="71AADC"/>
    <a:srgbClr val="1B404E"/>
    <a:srgbClr val="434343"/>
    <a:srgbClr val="589CEB"/>
    <a:srgbClr val="D86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1" autoAdjust="0"/>
    <p:restoredTop sz="81115" autoAdjust="0"/>
  </p:normalViewPr>
  <p:slideViewPr>
    <p:cSldViewPr>
      <p:cViewPr varScale="1">
        <p:scale>
          <a:sx n="102" d="100"/>
          <a:sy n="102" d="100"/>
        </p:scale>
        <p:origin x="749"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eaLnBrk="1" hangingPunct="1">
              <a:defRPr sz="1200">
                <a:cs typeface="+mn-cs"/>
              </a:defRPr>
            </a:lvl1pPr>
          </a:lstStyle>
          <a:p>
            <a:pPr>
              <a:defRPr/>
            </a:pPr>
            <a:r>
              <a:rPr lang="en-US" altLang="en-US"/>
              <a:t>9/2/2016</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panose="020B0604020202020204" pitchFamily="34" charset="0"/>
              </a:defRPr>
            </a:lvl1pPr>
          </a:lstStyle>
          <a:p>
            <a:fld id="{82185912-525C-4495-AE00-9B9EFC84C421}" type="slidenum">
              <a:rPr lang="en-US" altLang="en-US"/>
              <a:pPr/>
              <a:t>‹Nr.›</a:t>
            </a:fld>
            <a:endParaRPr lang="en-US" altLang="en-US"/>
          </a:p>
        </p:txBody>
      </p:sp>
    </p:spTree>
    <p:extLst>
      <p:ext uri="{BB962C8B-B14F-4D97-AF65-F5344CB8AC3E}">
        <p14:creationId xmlns:p14="http://schemas.microsoft.com/office/powerpoint/2010/main" val="96204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2185912-525C-4495-AE00-9B9EFC84C421}" type="slidenum">
              <a:rPr lang="en-US" altLang="en-US" smtClean="0"/>
              <a:pPr/>
              <a:t>3</a:t>
            </a:fld>
            <a:endParaRPr lang="en-US" altLang="en-US"/>
          </a:p>
        </p:txBody>
      </p:sp>
    </p:spTree>
    <p:extLst>
      <p:ext uri="{BB962C8B-B14F-4D97-AF65-F5344CB8AC3E}">
        <p14:creationId xmlns:p14="http://schemas.microsoft.com/office/powerpoint/2010/main" val="202986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BE54D6-B89C-420A-B2A9-34EC3E85D0C5}" type="slidenum">
              <a:rPr lang="en-US" altLang="en-US"/>
              <a:pPr>
                <a:spcBef>
                  <a:spcPct val="0"/>
                </a:spcBef>
              </a:pPr>
              <a:t>16</a:t>
            </a:fld>
            <a:endParaRPr lang="en-US" altLang="en-US"/>
          </a:p>
        </p:txBody>
      </p:sp>
    </p:spTree>
    <p:extLst>
      <p:ext uri="{BB962C8B-B14F-4D97-AF65-F5344CB8AC3E}">
        <p14:creationId xmlns:p14="http://schemas.microsoft.com/office/powerpoint/2010/main" val="63663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2185912-525C-4495-AE00-9B9EFC84C421}" type="slidenum">
              <a:rPr lang="en-US" altLang="en-US" smtClean="0"/>
              <a:pPr/>
              <a:t>4</a:t>
            </a:fld>
            <a:endParaRPr lang="en-US" altLang="en-US"/>
          </a:p>
        </p:txBody>
      </p:sp>
    </p:spTree>
    <p:extLst>
      <p:ext uri="{BB962C8B-B14F-4D97-AF65-F5344CB8AC3E}">
        <p14:creationId xmlns:p14="http://schemas.microsoft.com/office/powerpoint/2010/main" val="193127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2185912-525C-4495-AE00-9B9EFC84C421}" type="slidenum">
              <a:rPr lang="en-US" altLang="en-US" smtClean="0"/>
              <a:pPr/>
              <a:t>6</a:t>
            </a:fld>
            <a:endParaRPr lang="en-US" altLang="en-US"/>
          </a:p>
        </p:txBody>
      </p:sp>
    </p:spTree>
    <p:extLst>
      <p:ext uri="{BB962C8B-B14F-4D97-AF65-F5344CB8AC3E}">
        <p14:creationId xmlns:p14="http://schemas.microsoft.com/office/powerpoint/2010/main" val="392641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2185912-525C-4495-AE00-9B9EFC84C421}" type="slidenum">
              <a:rPr lang="en-US" altLang="en-US" smtClean="0"/>
              <a:pPr/>
              <a:t>8</a:t>
            </a:fld>
            <a:endParaRPr lang="en-US" altLang="en-US"/>
          </a:p>
        </p:txBody>
      </p:sp>
    </p:spTree>
    <p:extLst>
      <p:ext uri="{BB962C8B-B14F-4D97-AF65-F5344CB8AC3E}">
        <p14:creationId xmlns:p14="http://schemas.microsoft.com/office/powerpoint/2010/main" val="41338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99B570-2FF8-4DCC-B408-9CD5233E94FB}" type="slidenum">
              <a:rPr lang="en-US" altLang="en-US"/>
              <a:pPr/>
              <a:t>9</a:t>
            </a:fld>
            <a:endParaRPr lang="en-US" altLang="en-US"/>
          </a:p>
        </p:txBody>
      </p:sp>
    </p:spTree>
    <p:extLst>
      <p:ext uri="{BB962C8B-B14F-4D97-AF65-F5344CB8AC3E}">
        <p14:creationId xmlns:p14="http://schemas.microsoft.com/office/powerpoint/2010/main" val="244884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80B8315-D50C-4928-B2A4-06660ED7AC38}" type="slidenum">
              <a:rPr lang="en-US" altLang="en-US"/>
              <a:pPr>
                <a:spcBef>
                  <a:spcPct val="0"/>
                </a:spcBef>
              </a:pPr>
              <a:t>10</a:t>
            </a:fld>
            <a:endParaRPr lang="en-US" altLang="en-US"/>
          </a:p>
        </p:txBody>
      </p:sp>
    </p:spTree>
    <p:extLst>
      <p:ext uri="{BB962C8B-B14F-4D97-AF65-F5344CB8AC3E}">
        <p14:creationId xmlns:p14="http://schemas.microsoft.com/office/powerpoint/2010/main" val="69703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F2AF79-D8A5-41F1-92A5-1D90E6A5ACF3}" type="slidenum">
              <a:rPr lang="en-US" altLang="en-US"/>
              <a:pPr>
                <a:spcBef>
                  <a:spcPct val="0"/>
                </a:spcBef>
              </a:pPr>
              <a:t>11</a:t>
            </a:fld>
            <a:endParaRPr lang="en-US" altLang="en-US"/>
          </a:p>
        </p:txBody>
      </p:sp>
    </p:spTree>
    <p:extLst>
      <p:ext uri="{BB962C8B-B14F-4D97-AF65-F5344CB8AC3E}">
        <p14:creationId xmlns:p14="http://schemas.microsoft.com/office/powerpoint/2010/main" val="191189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55EF83-FBD6-4545-A58B-D531C1E12B14}" type="slidenum">
              <a:rPr lang="en-US" altLang="en-US"/>
              <a:pPr>
                <a:spcBef>
                  <a:spcPct val="0"/>
                </a:spcBef>
              </a:pPr>
              <a:t>13</a:t>
            </a:fld>
            <a:endParaRPr lang="en-US" altLang="en-US"/>
          </a:p>
        </p:txBody>
      </p:sp>
    </p:spTree>
    <p:extLst>
      <p:ext uri="{BB962C8B-B14F-4D97-AF65-F5344CB8AC3E}">
        <p14:creationId xmlns:p14="http://schemas.microsoft.com/office/powerpoint/2010/main" val="392495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845480-A9E4-4560-89D9-30A7308A3CF8}" type="slidenum">
              <a:rPr lang="en-US" altLang="en-US"/>
              <a:pPr>
                <a:spcBef>
                  <a:spcPct val="0"/>
                </a:spcBef>
              </a:pPr>
              <a:t>15</a:t>
            </a:fld>
            <a:endParaRPr lang="en-US" altLang="en-US"/>
          </a:p>
        </p:txBody>
      </p:sp>
    </p:spTree>
    <p:extLst>
      <p:ext uri="{BB962C8B-B14F-4D97-AF65-F5344CB8AC3E}">
        <p14:creationId xmlns:p14="http://schemas.microsoft.com/office/powerpoint/2010/main" val="299925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rtlCol="0"/>
          <a:lstStyle/>
          <a:p>
            <a:r>
              <a:rPr lang="de-D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5" name="Footer Placeholder 4"/>
          <p:cNvSpPr>
            <a:spLocks noGrp="1"/>
          </p:cNvSpPr>
          <p:nvPr>
            <p:ph type="ftr" sz="quarter" idx="11"/>
          </p:nvPr>
        </p:nvSpPr>
        <p:spPr/>
        <p:txBody>
          <a:bodyPr/>
          <a:lstStyle>
            <a:lvl1pPr algn="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8ADAF3-9830-44B0-8DFD-1E701452AE91}" type="slidenum">
              <a:rPr lang="en-US" altLang="en-US"/>
              <a:pPr/>
              <a:t>‹Nr.›</a:t>
            </a:fld>
            <a:endParaRPr lang="en-US" altLang="en-US"/>
          </a:p>
        </p:txBody>
      </p:sp>
    </p:spTree>
    <p:extLst>
      <p:ext uri="{BB962C8B-B14F-4D97-AF65-F5344CB8AC3E}">
        <p14:creationId xmlns:p14="http://schemas.microsoft.com/office/powerpoint/2010/main" val="14844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de-DE"/>
              <a:t>Click to edit Master title style</a:t>
            </a:r>
            <a:endParaRPr lang="en-US"/>
          </a:p>
        </p:txBody>
      </p:sp>
      <p:sp>
        <p:nvSpPr>
          <p:cNvPr id="3" name="Vertical Text Placeholder 2"/>
          <p:cNvSpPr>
            <a:spLocks noGrp="1"/>
          </p:cNvSpPr>
          <p:nvPr>
            <p:ph type="body" orient="vert" idx="1"/>
          </p:nvPr>
        </p:nvSpPr>
        <p:spPr/>
        <p:txBody>
          <a:bodyPr vert="eaVert"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5" name="Footer Placeholder 4"/>
          <p:cNvSpPr>
            <a:spLocks noGrp="1"/>
          </p:cNvSpPr>
          <p:nvPr>
            <p:ph type="ftr" sz="quarter" idx="11"/>
          </p:nvPr>
        </p:nvSpPr>
        <p:spPr/>
        <p:txBody>
          <a:bodyPr/>
          <a:lstStyle>
            <a:lvl1pPr algn="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6991D5-C254-400F-ACA0-480B879DBCD8}" type="slidenum">
              <a:rPr lang="en-US" altLang="en-US"/>
              <a:pPr/>
              <a:t>‹Nr.›</a:t>
            </a:fld>
            <a:endParaRPr lang="en-US" altLang="en-US"/>
          </a:p>
        </p:txBody>
      </p:sp>
    </p:spTree>
    <p:extLst>
      <p:ext uri="{BB962C8B-B14F-4D97-AF65-F5344CB8AC3E}">
        <p14:creationId xmlns:p14="http://schemas.microsoft.com/office/powerpoint/2010/main" val="10567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rtlCol="0"/>
          <a:lstStyle/>
          <a:p>
            <a:r>
              <a:rPr lang="de-D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5" name="Footer Placeholder 4"/>
          <p:cNvSpPr>
            <a:spLocks noGrp="1"/>
          </p:cNvSpPr>
          <p:nvPr>
            <p:ph type="ftr" sz="quarter" idx="11"/>
          </p:nvPr>
        </p:nvSpPr>
        <p:spPr/>
        <p:txBody>
          <a:bodyPr/>
          <a:lstStyle>
            <a:lvl1pPr algn="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28C2DE-5552-4A41-BAEA-8496AA53EC29}" type="slidenum">
              <a:rPr lang="en-US" altLang="en-US"/>
              <a:pPr/>
              <a:t>‹Nr.›</a:t>
            </a:fld>
            <a:endParaRPr lang="en-US" altLang="en-US"/>
          </a:p>
        </p:txBody>
      </p:sp>
    </p:spTree>
    <p:extLst>
      <p:ext uri="{BB962C8B-B14F-4D97-AF65-F5344CB8AC3E}">
        <p14:creationId xmlns:p14="http://schemas.microsoft.com/office/powerpoint/2010/main" val="153342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No Background">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fld id="{48E556BD-5328-48E6-85AF-0FFBFF2DF025}" type="slidenum">
              <a:rPr lang="en-US" altLang="en-US"/>
              <a:pPr/>
              <a:t>‹Nr.›</a:t>
            </a:fld>
            <a:endParaRPr lang="en-US" altLang="en-US"/>
          </a:p>
        </p:txBody>
      </p:sp>
    </p:spTree>
    <p:extLst>
      <p:ext uri="{BB962C8B-B14F-4D97-AF65-F5344CB8AC3E}">
        <p14:creationId xmlns:p14="http://schemas.microsoft.com/office/powerpoint/2010/main" val="29887581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de-DE"/>
              <a:t>Click to edit Master title style</a:t>
            </a:r>
            <a:endParaRPr lang="en-US"/>
          </a:p>
        </p:txBody>
      </p:sp>
      <p:sp>
        <p:nvSpPr>
          <p:cNvPr id="3" name="Content Placeholder 2"/>
          <p:cNvSpPr>
            <a:spLocks noGrp="1"/>
          </p:cNvSpPr>
          <p:nvPr>
            <p:ph idx="1"/>
          </p:nvPr>
        </p:nvSpPr>
        <p:spPr/>
        <p:txBody>
          <a:bodyPr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5" name="Footer Placeholder 4"/>
          <p:cNvSpPr>
            <a:spLocks noGrp="1"/>
          </p:cNvSpPr>
          <p:nvPr>
            <p:ph type="ftr" sz="quarter" idx="11"/>
          </p:nvPr>
        </p:nvSpPr>
        <p:spPr/>
        <p:txBody>
          <a:bodyPr/>
          <a:lstStyle>
            <a:lvl1pPr algn="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4696C5-DFFD-4E44-BCC8-5E8C373145A8}" type="slidenum">
              <a:rPr lang="en-US" altLang="en-US"/>
              <a:pPr/>
              <a:t>‹Nr.›</a:t>
            </a:fld>
            <a:endParaRPr lang="en-US" altLang="en-US"/>
          </a:p>
        </p:txBody>
      </p:sp>
    </p:spTree>
    <p:extLst>
      <p:ext uri="{BB962C8B-B14F-4D97-AF65-F5344CB8AC3E}">
        <p14:creationId xmlns:p14="http://schemas.microsoft.com/office/powerpoint/2010/main" val="7269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rtlCol="0" anchor="t"/>
          <a:lstStyle>
            <a:lvl1pPr algn="l" rtl="0">
              <a:defRPr sz="4000" b="1" cap="all"/>
            </a:lvl1pPr>
          </a:lstStyle>
          <a:p>
            <a:r>
              <a:rPr lang="de-D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5" name="Footer Placeholder 4"/>
          <p:cNvSpPr>
            <a:spLocks noGrp="1"/>
          </p:cNvSpPr>
          <p:nvPr>
            <p:ph type="ftr" sz="quarter" idx="11"/>
          </p:nvPr>
        </p:nvSpPr>
        <p:spPr/>
        <p:txBody>
          <a:bodyPr/>
          <a:lstStyle>
            <a:lvl1pPr algn="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203B3A-10C7-4C88-B294-3F19B20DF0D7}" type="slidenum">
              <a:rPr lang="en-US" altLang="en-US"/>
              <a:pPr/>
              <a:t>‹Nr.›</a:t>
            </a:fld>
            <a:endParaRPr lang="en-US" altLang="en-US"/>
          </a:p>
        </p:txBody>
      </p:sp>
    </p:spTree>
    <p:extLst>
      <p:ext uri="{BB962C8B-B14F-4D97-AF65-F5344CB8AC3E}">
        <p14:creationId xmlns:p14="http://schemas.microsoft.com/office/powerpoint/2010/main" val="163729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de-D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4648200" y="1200151"/>
            <a:ext cx="4038600" cy="3394472"/>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6" name="Footer Placeholder 4"/>
          <p:cNvSpPr>
            <a:spLocks noGrp="1"/>
          </p:cNvSpPr>
          <p:nvPr>
            <p:ph type="ftr" sz="quarter" idx="11"/>
          </p:nvPr>
        </p:nvSpPr>
        <p:spPr/>
        <p:txBody>
          <a:bodyPr/>
          <a:lstStyle>
            <a:lvl1pPr algn="l">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769AC5A-0A23-4E9C-86D2-00A9DC121C3C}" type="slidenum">
              <a:rPr lang="en-US" altLang="en-US"/>
              <a:pPr/>
              <a:t>‹Nr.›</a:t>
            </a:fld>
            <a:endParaRPr lang="en-US" altLang="en-US"/>
          </a:p>
        </p:txBody>
      </p:sp>
    </p:spTree>
    <p:extLst>
      <p:ext uri="{BB962C8B-B14F-4D97-AF65-F5344CB8AC3E}">
        <p14:creationId xmlns:p14="http://schemas.microsoft.com/office/powerpoint/2010/main" val="126197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lgn="l" rtl="0">
              <a:defRPr/>
            </a:lvl1pPr>
          </a:lstStyle>
          <a:p>
            <a:r>
              <a:rPr lang="de-D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de-DE"/>
              <a:t>Click to edit Master text styles</a:t>
            </a:r>
          </a:p>
        </p:txBody>
      </p:sp>
      <p:sp>
        <p:nvSpPr>
          <p:cNvPr id="4" name="Content Placeholder 3"/>
          <p:cNvSpPr>
            <a:spLocks noGrp="1"/>
          </p:cNvSpPr>
          <p:nvPr>
            <p:ph sz="half" idx="2"/>
          </p:nvPr>
        </p:nvSpPr>
        <p:spPr>
          <a:xfrm>
            <a:off x="457200" y="1631156"/>
            <a:ext cx="4040188" cy="2963466"/>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4645026" y="1151335"/>
            <a:ext cx="4041775" cy="47982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de-DE"/>
              <a:t>Click to edit Master text styles</a:t>
            </a:r>
          </a:p>
        </p:txBody>
      </p:sp>
      <p:sp>
        <p:nvSpPr>
          <p:cNvPr id="6" name="Content Placeholder 5"/>
          <p:cNvSpPr>
            <a:spLocks noGrp="1"/>
          </p:cNvSpPr>
          <p:nvPr>
            <p:ph sz="quarter" idx="4"/>
          </p:nvPr>
        </p:nvSpPr>
        <p:spPr>
          <a:xfrm>
            <a:off x="4645026" y="1631156"/>
            <a:ext cx="4041775" cy="2963466"/>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8" name="Footer Placeholder 4"/>
          <p:cNvSpPr>
            <a:spLocks noGrp="1"/>
          </p:cNvSpPr>
          <p:nvPr>
            <p:ph type="ftr" sz="quarter" idx="11"/>
          </p:nvPr>
        </p:nvSpPr>
        <p:spPr/>
        <p:txBody>
          <a:bodyPr/>
          <a:lstStyle>
            <a:lvl1pPr algn="l">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FECC326B-6CC2-41A2-979B-38700CBF08CE}" type="slidenum">
              <a:rPr lang="en-US" altLang="en-US"/>
              <a:pPr/>
              <a:t>‹Nr.›</a:t>
            </a:fld>
            <a:endParaRPr lang="en-US" altLang="en-US"/>
          </a:p>
        </p:txBody>
      </p:sp>
    </p:spTree>
    <p:extLst>
      <p:ext uri="{BB962C8B-B14F-4D97-AF65-F5344CB8AC3E}">
        <p14:creationId xmlns:p14="http://schemas.microsoft.com/office/powerpoint/2010/main" val="48682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de-DE"/>
              <a:t>Click to edit Master title style</a:t>
            </a:r>
            <a:endParaRPr lang="en-US"/>
          </a:p>
        </p:txBody>
      </p:sp>
      <p:sp>
        <p:nvSpPr>
          <p:cNvPr id="3"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4" name="Footer Placeholder 4"/>
          <p:cNvSpPr>
            <a:spLocks noGrp="1"/>
          </p:cNvSpPr>
          <p:nvPr>
            <p:ph type="ftr" sz="quarter" idx="11"/>
          </p:nvPr>
        </p:nvSpPr>
        <p:spPr/>
        <p:txBody>
          <a:bodyPr/>
          <a:lstStyle>
            <a:lvl1pPr algn="l">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183D1772-F189-4D56-89A1-70E96A20B336}" type="slidenum">
              <a:rPr lang="en-US" altLang="en-US"/>
              <a:pPr/>
              <a:t>‹Nr.›</a:t>
            </a:fld>
            <a:endParaRPr lang="en-US" altLang="en-US"/>
          </a:p>
        </p:txBody>
      </p:sp>
    </p:spTree>
    <p:extLst>
      <p:ext uri="{BB962C8B-B14F-4D97-AF65-F5344CB8AC3E}">
        <p14:creationId xmlns:p14="http://schemas.microsoft.com/office/powerpoint/2010/main" val="188607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3" name="Footer Placeholder 4"/>
          <p:cNvSpPr>
            <a:spLocks noGrp="1"/>
          </p:cNvSpPr>
          <p:nvPr>
            <p:ph type="ftr" sz="quarter" idx="11"/>
          </p:nvPr>
        </p:nvSpPr>
        <p:spPr/>
        <p:txBody>
          <a:bodyPr/>
          <a:lstStyle>
            <a:lvl1pPr algn="l">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5A44175C-96BA-4799-B3CB-33898F005277}" type="slidenum">
              <a:rPr lang="en-US" altLang="en-US"/>
              <a:pPr/>
              <a:t>‹Nr.›</a:t>
            </a:fld>
            <a:endParaRPr lang="en-US" altLang="en-US"/>
          </a:p>
        </p:txBody>
      </p:sp>
    </p:spTree>
    <p:extLst>
      <p:ext uri="{BB962C8B-B14F-4D97-AF65-F5344CB8AC3E}">
        <p14:creationId xmlns:p14="http://schemas.microsoft.com/office/powerpoint/2010/main" val="78497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rtlCol="0" anchor="b"/>
          <a:lstStyle>
            <a:lvl1pPr algn="l" rtl="0">
              <a:defRPr sz="2000" b="1"/>
            </a:lvl1pPr>
          </a:lstStyle>
          <a:p>
            <a:r>
              <a:rPr lang="de-DE"/>
              <a:t>Click to edit Master title style</a:t>
            </a:r>
            <a:endParaRPr lang="en-US"/>
          </a:p>
        </p:txBody>
      </p:sp>
      <p:sp>
        <p:nvSpPr>
          <p:cNvPr id="3" name="Content Placeholder 2"/>
          <p:cNvSpPr>
            <a:spLocks noGrp="1"/>
          </p:cNvSpPr>
          <p:nvPr>
            <p:ph idx="1"/>
          </p:nvPr>
        </p:nvSpPr>
        <p:spPr>
          <a:xfrm>
            <a:off x="3575050" y="204788"/>
            <a:ext cx="5111750" cy="4389835"/>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457201" y="1076326"/>
            <a:ext cx="3008313" cy="3518297"/>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de-DE"/>
              <a:t>Click to edit Master text styles</a:t>
            </a:r>
          </a:p>
        </p:txBody>
      </p:sp>
      <p:sp>
        <p:nvSpPr>
          <p:cNvPr id="5"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6" name="Footer Placeholder 4"/>
          <p:cNvSpPr>
            <a:spLocks noGrp="1"/>
          </p:cNvSpPr>
          <p:nvPr>
            <p:ph type="ftr" sz="quarter" idx="11"/>
          </p:nvPr>
        </p:nvSpPr>
        <p:spPr/>
        <p:txBody>
          <a:bodyPr/>
          <a:lstStyle>
            <a:lvl1pPr algn="l">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28F82F4-AEC7-4710-97F3-9C15AF1940A6}" type="slidenum">
              <a:rPr lang="en-US" altLang="en-US"/>
              <a:pPr/>
              <a:t>‹Nr.›</a:t>
            </a:fld>
            <a:endParaRPr lang="en-US" altLang="en-US"/>
          </a:p>
        </p:txBody>
      </p:sp>
    </p:spTree>
    <p:extLst>
      <p:ext uri="{BB962C8B-B14F-4D97-AF65-F5344CB8AC3E}">
        <p14:creationId xmlns:p14="http://schemas.microsoft.com/office/powerpoint/2010/main" val="234545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rtlCol="0" anchor="b"/>
          <a:lstStyle>
            <a:lvl1pPr algn="l" rtl="0">
              <a:defRPr sz="2000" b="1"/>
            </a:lvl1pPr>
          </a:lstStyle>
          <a:p>
            <a:r>
              <a:rPr lang="de-D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de-DE"/>
              <a:t>Click to edit Master text styles</a:t>
            </a:r>
          </a:p>
        </p:txBody>
      </p:sp>
      <p:sp>
        <p:nvSpPr>
          <p:cNvPr id="5" name="Date Placeholder 3"/>
          <p:cNvSpPr>
            <a:spLocks noGrp="1"/>
          </p:cNvSpPr>
          <p:nvPr>
            <p:ph type="dt" sz="half" idx="10"/>
          </p:nvPr>
        </p:nvSpPr>
        <p:spPr/>
        <p:txBody>
          <a:bodyPr/>
          <a:lstStyle>
            <a:lvl1pPr algn="l" rtl="0">
              <a:defRPr/>
            </a:lvl1pPr>
          </a:lstStyle>
          <a:p>
            <a:pPr>
              <a:defRPr/>
            </a:pPr>
            <a:r>
              <a:rPr lang="en-US" altLang="en-US"/>
              <a:t>9/2/2016</a:t>
            </a:r>
          </a:p>
        </p:txBody>
      </p:sp>
      <p:sp>
        <p:nvSpPr>
          <p:cNvPr id="6" name="Footer Placeholder 4"/>
          <p:cNvSpPr>
            <a:spLocks noGrp="1"/>
          </p:cNvSpPr>
          <p:nvPr>
            <p:ph type="ftr" sz="quarter" idx="11"/>
          </p:nvPr>
        </p:nvSpPr>
        <p:spPr/>
        <p:txBody>
          <a:bodyPr/>
          <a:lstStyle>
            <a:lvl1pPr algn="l">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10F995B-2059-4D42-A6AE-19FC1FA99B88}" type="slidenum">
              <a:rPr lang="en-US" altLang="en-US"/>
              <a:pPr/>
              <a:t>‹Nr.›</a:t>
            </a:fld>
            <a:endParaRPr lang="en-US" altLang="en-US"/>
          </a:p>
        </p:txBody>
      </p:sp>
    </p:spTree>
    <p:extLst>
      <p:ext uri="{BB962C8B-B14F-4D97-AF65-F5344CB8AC3E}">
        <p14:creationId xmlns:p14="http://schemas.microsoft.com/office/powerpoint/2010/main" val="129249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ja-JP"/>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ja-JP"/>
              <a:t>Click to edit Master text styles</a:t>
            </a:r>
          </a:p>
          <a:p>
            <a:pPr lvl="1"/>
            <a:r>
              <a:rPr lang="de-DE" altLang="ja-JP"/>
              <a:t>Second level</a:t>
            </a:r>
          </a:p>
          <a:p>
            <a:pPr lvl="2"/>
            <a:r>
              <a:rPr lang="de-DE" altLang="ja-JP"/>
              <a:t>Third level</a:t>
            </a:r>
          </a:p>
          <a:p>
            <a:pPr lvl="3"/>
            <a:r>
              <a:rPr lang="de-DE" altLang="ja-JP"/>
              <a:t>Fourth level</a:t>
            </a:r>
          </a:p>
          <a:p>
            <a:pPr lvl="4"/>
            <a:r>
              <a:rPr lang="de-DE" altLang="ja-JP"/>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rtlCol="0" anchor="ctr" anchorCtr="0" compatLnSpc="1">
            <a:prstTxWarp prst="textNoShape">
              <a:avLst/>
            </a:prstTxWarp>
          </a:bodyPr>
          <a:lstStyle>
            <a:lvl1pPr algn="l" rtl="0" eaLnBrk="1" hangingPunct="1">
              <a:defRPr sz="1200">
                <a:solidFill>
                  <a:srgbClr val="898989"/>
                </a:solidFill>
                <a:cs typeface="+mn-cs"/>
              </a:defRPr>
            </a:lvl1pPr>
          </a:lstStyle>
          <a:p>
            <a:pPr>
              <a:defRPr/>
            </a:pPr>
            <a:r>
              <a:rPr lang="en-US" altLang="en-US"/>
              <a:t>9/2/2016</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fld id="{5C37115F-B90A-4BC9-AB7C-C19CCD366486}"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offers.hubspot.de/hubspot-ebook-content-effektiv-planen" TargetMode="External"/><Relationship Id="rId4" Type="http://schemas.openxmlformats.org/officeDocument/2006/relationships/hyperlink" Target="http://offers.hubspot.com/content-mapping-templ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knowledge.hubspot.com/de/contacts-user-guide-v2/how-to-create-personas" TargetMode="External"/><Relationship Id="rId4" Type="http://schemas.openxmlformats.org/officeDocument/2006/relationships/hyperlink" Target="http://knowledge.hubspot.com/contacts-user-guide/how-to-create-person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600" y="514350"/>
            <a:ext cx="4876800" cy="492125"/>
          </a:xfrm>
          <a:prstGeom prst="rect">
            <a:avLst/>
          </a:prstGeom>
          <a:noFill/>
        </p:spPr>
        <p:txBody>
          <a:bodyPr>
            <a:spAutoFit/>
          </a:bodyPr>
          <a:lstStyle/>
          <a:p>
            <a:pPr algn="ctr">
              <a:defRPr/>
            </a:pPr>
            <a:r>
              <a:rPr lang="de-DE" sz="2600" b="1" spc="300" dirty="0">
                <a:solidFill>
                  <a:srgbClr val="2D5160"/>
                </a:solidFill>
                <a:latin typeface="Proxima Nova Semibold" charset="0"/>
                <a:ea typeface="Proxima Nova Semibold" charset="0"/>
                <a:cs typeface="Proxima Nova Semibold" charset="0"/>
              </a:rPr>
              <a:t>SO ERSTELLEN SIE</a:t>
            </a:r>
          </a:p>
        </p:txBody>
      </p:sp>
      <p:sp>
        <p:nvSpPr>
          <p:cNvPr id="4" name="TextBox 3"/>
          <p:cNvSpPr txBox="1"/>
          <p:nvPr/>
        </p:nvSpPr>
        <p:spPr>
          <a:xfrm>
            <a:off x="0" y="1047749"/>
            <a:ext cx="9144000" cy="830998"/>
          </a:xfrm>
          <a:prstGeom prst="rect">
            <a:avLst/>
          </a:prstGeom>
          <a:noFill/>
          <a:effectLst>
            <a:outerShdw blurRad="762000" dist="50800" dir="11040000" sx="93000" sy="93000" algn="ctr" rotWithShape="0">
              <a:schemeClr val="bg1">
                <a:alpha val="21000"/>
              </a:schemeClr>
            </a:outerShdw>
          </a:effectLst>
        </p:spPr>
        <p:txBody>
          <a:bodyPr>
            <a:spAutoFit/>
            <a:scene3d>
              <a:camera prst="orthographicFront"/>
              <a:lightRig rig="threePt" dir="t"/>
            </a:scene3d>
            <a:sp3d contourW="63500" prstMaterial="metal">
              <a:bevelT w="0"/>
              <a:contourClr>
                <a:schemeClr val="bg1"/>
              </a:contourClr>
            </a:sp3d>
          </a:bodyPr>
          <a:lstStyle/>
          <a:p>
            <a:pPr algn="ctr">
              <a:defRPr/>
            </a:pPr>
            <a:r>
              <a:rPr lang="de-DE" sz="4800" b="1" spc="300" dirty="0">
                <a:solidFill>
                  <a:srgbClr val="2D5160"/>
                </a:solidFill>
                <a:effectLst>
                  <a:outerShdw sx="1000" sy="1000" algn="r" rotWithShape="0">
                    <a:prstClr val="black"/>
                  </a:outerShdw>
                </a:effectLst>
                <a:latin typeface="Proxima Nova" charset="0"/>
                <a:ea typeface="Proxima Nova" charset="0"/>
                <a:cs typeface="Proxima Nova" charset="0"/>
              </a:rPr>
              <a:t>BUYER-PERSONAS</a:t>
            </a:r>
          </a:p>
        </p:txBody>
      </p:sp>
      <p:sp>
        <p:nvSpPr>
          <p:cNvPr id="6" name="TextBox 5"/>
          <p:cNvSpPr txBox="1"/>
          <p:nvPr/>
        </p:nvSpPr>
        <p:spPr>
          <a:xfrm>
            <a:off x="1828800" y="1866900"/>
            <a:ext cx="5486400" cy="400050"/>
          </a:xfrm>
          <a:prstGeom prst="rect">
            <a:avLst/>
          </a:prstGeom>
          <a:noFill/>
        </p:spPr>
        <p:txBody>
          <a:bodyPr>
            <a:spAutoFit/>
          </a:bodyPr>
          <a:lstStyle/>
          <a:p>
            <a:pPr algn="ctr">
              <a:defRPr/>
            </a:pPr>
            <a:r>
              <a:rPr lang="de-DE" sz="2000" b="1" spc="200" dirty="0">
                <a:solidFill>
                  <a:srgbClr val="2D5160"/>
                </a:solidFill>
                <a:latin typeface="Proxima Nova Semibold" charset="0"/>
                <a:ea typeface="Proxima Nova Semibold" charset="0"/>
                <a:cs typeface="Proxima Nova Semibold" charset="0"/>
              </a:rPr>
              <a:t>FÜR IHR UNTERNEHMEN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Beate Beispiel</a:t>
            </a:r>
          </a:p>
        </p:txBody>
      </p:sp>
      <p:sp>
        <p:nvSpPr>
          <p:cNvPr id="25603" name="TextBox 3"/>
          <p:cNvSpPr txBox="1">
            <a:spLocks noChangeArrowheads="1"/>
          </p:cNvSpPr>
          <p:nvPr/>
        </p:nvSpPr>
        <p:spPr bwMode="auto">
          <a:xfrm>
            <a:off x="3581400" y="842963"/>
            <a:ext cx="40386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Leiterin der Personalabteilung</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Arbeitet seit 10 Jahren für dasselbe Unternehmen; hat als Personal-Sachbearbeiterin angefangen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Verheiratet mit 2 Kindern (10 und 8)</a:t>
            </a:r>
            <a:endParaRPr lang="en-US" altLang="en-US" sz="1400">
              <a:solidFill>
                <a:srgbClr val="1B404E"/>
              </a:solidFill>
              <a:latin typeface="Helvetica" panose="020B0604020202020204" pitchFamily="34" charset="0"/>
              <a:cs typeface="Arial" panose="020B0604020202020204" pitchFamily="34" charset="0"/>
            </a:endParaRPr>
          </a:p>
        </p:txBody>
      </p:sp>
      <p:sp>
        <p:nvSpPr>
          <p:cNvPr id="25604" name="TextBox 3"/>
          <p:cNvSpPr txBox="1">
            <a:spLocks noChangeArrowheads="1"/>
          </p:cNvSpPr>
          <p:nvPr/>
        </p:nvSpPr>
        <p:spPr bwMode="auto">
          <a:xfrm>
            <a:off x="3581400" y="2214563"/>
            <a:ext cx="39624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dirty="0">
                <a:solidFill>
                  <a:srgbClr val="1B404E"/>
                </a:solidFill>
                <a:latin typeface="Helvetica" panose="020B0604020202020204" pitchFamily="34" charset="0"/>
                <a:cs typeface="Arial" panose="020B0604020202020204" pitchFamily="34" charset="0"/>
              </a:rPr>
              <a:t>Eher weiblich</a:t>
            </a:r>
          </a:p>
          <a:p>
            <a:pPr eaLnBrk="1" hangingPunct="1">
              <a:lnSpc>
                <a:spcPct val="130000"/>
              </a:lnSpc>
              <a:spcBef>
                <a:spcPct val="0"/>
              </a:spcBef>
            </a:pPr>
            <a:r>
              <a:rPr lang="de-DE" altLang="ja-JP" sz="1200" dirty="0">
                <a:solidFill>
                  <a:srgbClr val="1B404E"/>
                </a:solidFill>
                <a:latin typeface="Helvetica" panose="020B0604020202020204" pitchFamily="34" charset="0"/>
                <a:cs typeface="Arial" panose="020B0604020202020204" pitchFamily="34" charset="0"/>
              </a:rPr>
              <a:t>Alter: 30–45</a:t>
            </a:r>
          </a:p>
          <a:p>
            <a:pPr eaLnBrk="1" hangingPunct="1">
              <a:lnSpc>
                <a:spcPct val="130000"/>
              </a:lnSpc>
              <a:spcBef>
                <a:spcPct val="0"/>
              </a:spcBef>
            </a:pPr>
            <a:r>
              <a:rPr lang="de-DE" altLang="ja-JP" sz="1200" dirty="0">
                <a:solidFill>
                  <a:srgbClr val="1B404E"/>
                </a:solidFill>
                <a:latin typeface="Helvetica" panose="020B0604020202020204" pitchFamily="34" charset="0"/>
                <a:cs typeface="Arial" panose="020B0604020202020204" pitchFamily="34" charset="0"/>
              </a:rPr>
              <a:t>Doppeltes Haushaltseinkommen: 125.000 Euro</a:t>
            </a:r>
          </a:p>
          <a:p>
            <a:pPr eaLnBrk="1" hangingPunct="1">
              <a:lnSpc>
                <a:spcPct val="130000"/>
              </a:lnSpc>
              <a:spcBef>
                <a:spcPct val="0"/>
              </a:spcBef>
            </a:pPr>
            <a:r>
              <a:rPr lang="de-DE" altLang="ja-JP" sz="1200" dirty="0">
                <a:solidFill>
                  <a:srgbClr val="1B404E"/>
                </a:solidFill>
                <a:latin typeface="Helvetica" panose="020B0604020202020204" pitchFamily="34" charset="0"/>
                <a:cs typeface="Arial" panose="020B0604020202020204" pitchFamily="34" charset="0"/>
              </a:rPr>
              <a:t>Wohnt im Vorort einer größeren Stadt</a:t>
            </a:r>
          </a:p>
        </p:txBody>
      </p:sp>
      <p:sp>
        <p:nvSpPr>
          <p:cNvPr id="25605" name="TextBox 4"/>
          <p:cNvSpPr txBox="1">
            <a:spLocks noChangeArrowheads="1"/>
          </p:cNvSpPr>
          <p:nvPr/>
        </p:nvSpPr>
        <p:spPr bwMode="auto">
          <a:xfrm>
            <a:off x="3581400" y="3740150"/>
            <a:ext cx="502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Ruhiges Auftreten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Hat wahrscheinlich einen Assistenten, der Anrufe entgegennimmt</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Bittet um Infomaterial per E-Mail/Post</a:t>
            </a:r>
          </a:p>
        </p:txBody>
      </p:sp>
      <p:grpSp>
        <p:nvGrpSpPr>
          <p:cNvPr id="25606" name="Group 1"/>
          <p:cNvGrpSpPr>
            <a:grpSpLocks/>
          </p:cNvGrpSpPr>
          <p:nvPr/>
        </p:nvGrpSpPr>
        <p:grpSpPr bwMode="auto">
          <a:xfrm>
            <a:off x="3124200" y="285750"/>
            <a:ext cx="406400" cy="406400"/>
            <a:chOff x="1954591" y="797729"/>
            <a:chExt cx="406400" cy="406400"/>
          </a:xfrm>
        </p:grpSpPr>
        <p:sp>
          <p:nvSpPr>
            <p:cNvPr id="7" name="Oval 6"/>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5622"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1</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5607" name="Group 1"/>
          <p:cNvGrpSpPr>
            <a:grpSpLocks/>
          </p:cNvGrpSpPr>
          <p:nvPr/>
        </p:nvGrpSpPr>
        <p:grpSpPr bwMode="auto">
          <a:xfrm>
            <a:off x="3124200" y="1200150"/>
            <a:ext cx="406400" cy="406400"/>
            <a:chOff x="1954591" y="797729"/>
            <a:chExt cx="406400" cy="406400"/>
          </a:xfrm>
        </p:grpSpPr>
        <p:sp>
          <p:nvSpPr>
            <p:cNvPr id="10" name="Oval 9"/>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5620"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2</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5608" name="Group 1"/>
          <p:cNvGrpSpPr>
            <a:grpSpLocks/>
          </p:cNvGrpSpPr>
          <p:nvPr/>
        </p:nvGrpSpPr>
        <p:grpSpPr bwMode="auto">
          <a:xfrm>
            <a:off x="3124200" y="2571750"/>
            <a:ext cx="406400" cy="406400"/>
            <a:chOff x="1954591" y="797729"/>
            <a:chExt cx="406400" cy="406400"/>
          </a:xfrm>
        </p:grpSpPr>
        <p:sp>
          <p:nvSpPr>
            <p:cNvPr id="13" name="Oval 12"/>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5618"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3</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5609" name="Group 1"/>
          <p:cNvGrpSpPr>
            <a:grpSpLocks/>
          </p:cNvGrpSpPr>
          <p:nvPr/>
        </p:nvGrpSpPr>
        <p:grpSpPr bwMode="auto">
          <a:xfrm>
            <a:off x="3124200" y="3943350"/>
            <a:ext cx="406400" cy="406400"/>
            <a:chOff x="1954591" y="797729"/>
            <a:chExt cx="406400" cy="406400"/>
          </a:xfrm>
        </p:grpSpPr>
        <p:sp>
          <p:nvSpPr>
            <p:cNvPr id="16" name="Oval 15"/>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5616"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4</a:t>
              </a:r>
              <a:endParaRPr lang="en-US" altLang="en-US" sz="1800" b="1">
                <a:solidFill>
                  <a:srgbClr val="523F38"/>
                </a:solidFill>
                <a:latin typeface="Helvetica" panose="020B0604020202020204" pitchFamily="34" charset="0"/>
                <a:cs typeface="Arial" panose="020B0604020202020204" pitchFamily="34" charset="0"/>
              </a:endParaRPr>
            </a:p>
          </p:txBody>
        </p:sp>
      </p:grpSp>
      <p:sp>
        <p:nvSpPr>
          <p:cNvPr id="25610" name="TextBox 3"/>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25611" name="TextBox 20"/>
          <p:cNvSpPr txBox="1">
            <a:spLocks noChangeArrowheads="1"/>
          </p:cNvSpPr>
          <p:nvPr/>
        </p:nvSpPr>
        <p:spPr bwMode="auto">
          <a:xfrm>
            <a:off x="6553200" y="3238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1: WER?</a:t>
            </a:r>
          </a:p>
        </p:txBody>
      </p:sp>
      <p:sp>
        <p:nvSpPr>
          <p:cNvPr id="5" name="TextBox 4"/>
          <p:cNvSpPr txBox="1"/>
          <p:nvPr/>
        </p:nvSpPr>
        <p:spPr>
          <a:xfrm>
            <a:off x="609600" y="1133475"/>
            <a:ext cx="22860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HINTERGRUND</a:t>
            </a:r>
          </a:p>
          <a:p>
            <a:pPr algn="ctr" eaLnBrk="1" hangingPunct="1">
              <a:defRPr/>
            </a:pPr>
            <a:r>
              <a:rPr lang="de-DE" sz="1200" dirty="0">
                <a:solidFill>
                  <a:schemeClr val="accent1">
                    <a:lumMod val="50000"/>
                  </a:schemeClr>
                </a:solidFill>
                <a:latin typeface="Proxima Nova" charset="0"/>
                <a:ea typeface="Proxima Nova" charset="0"/>
                <a:cs typeface="Proxima Nova" charset="0"/>
              </a:rPr>
              <a:t>Beruf? Karriereweg? Familie?</a:t>
            </a:r>
          </a:p>
        </p:txBody>
      </p:sp>
      <p:sp>
        <p:nvSpPr>
          <p:cNvPr id="23" name="TextBox 22"/>
          <p:cNvSpPr txBox="1"/>
          <p:nvPr/>
        </p:nvSpPr>
        <p:spPr>
          <a:xfrm>
            <a:off x="381000" y="2343150"/>
            <a:ext cx="2790825" cy="95408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DEMOGRAFISCHE DATEN</a:t>
            </a:r>
          </a:p>
          <a:p>
            <a:pPr algn="ctr" eaLnBrk="1" hangingPunct="1">
              <a:defRPr/>
            </a:pPr>
            <a:r>
              <a:rPr lang="de-DE" sz="1200" dirty="0">
                <a:solidFill>
                  <a:schemeClr val="accent1">
                    <a:lumMod val="50000"/>
                  </a:schemeClr>
                </a:solidFill>
                <a:latin typeface="Proxima Nova" charset="0"/>
                <a:ea typeface="Proxima Nova" charset="0"/>
                <a:cs typeface="Proxima Nova" charset="0"/>
              </a:rPr>
              <a:t>Männlich oder weiblich? Alter? Einkommen? Ort?</a:t>
            </a:r>
          </a:p>
        </p:txBody>
      </p:sp>
      <p:sp>
        <p:nvSpPr>
          <p:cNvPr id="24" name="TextBox 23"/>
          <p:cNvSpPr txBox="1"/>
          <p:nvPr/>
        </p:nvSpPr>
        <p:spPr>
          <a:xfrm>
            <a:off x="381000" y="3844925"/>
            <a:ext cx="269875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IDENTIFIKATOREN</a:t>
            </a:r>
          </a:p>
          <a:p>
            <a:pPr algn="ctr" eaLnBrk="1" hangingPunct="1">
              <a:defRPr/>
            </a:pPr>
            <a:r>
              <a:rPr lang="de-DE" sz="1200" dirty="0">
                <a:solidFill>
                  <a:schemeClr val="accent1">
                    <a:lumMod val="50000"/>
                  </a:schemeClr>
                </a:solidFill>
                <a:latin typeface="Proxima Nova" charset="0"/>
                <a:ea typeface="Proxima Nova" charset="0"/>
                <a:cs typeface="Proxima Nova" charset="0"/>
              </a:rPr>
              <a:t>Auftreten? Bevorzugtes Kommunikationsmittel?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Beate Beispiel</a:t>
            </a:r>
          </a:p>
        </p:txBody>
      </p:sp>
      <p:sp>
        <p:nvSpPr>
          <p:cNvPr id="27651" name="TextBox 3"/>
          <p:cNvSpPr txBox="1">
            <a:spLocks noChangeArrowheads="1"/>
          </p:cNvSpPr>
          <p:nvPr/>
        </p:nvSpPr>
        <p:spPr bwMode="auto">
          <a:xfrm>
            <a:off x="3581400" y="1047750"/>
            <a:ext cx="502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Möchte, dass ihre Mitarbeiter glücklich sind und die Fluktuation unter den Beschäftigten niedrig ist</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Möchte Rechts- und Finanzteams bei ihren Aufgaben unterstützen.</a:t>
            </a:r>
          </a:p>
        </p:txBody>
      </p:sp>
      <p:sp>
        <p:nvSpPr>
          <p:cNvPr id="27652" name="TextBox 6"/>
          <p:cNvSpPr txBox="1">
            <a:spLocks noChangeArrowheads="1"/>
          </p:cNvSpPr>
          <p:nvPr/>
        </p:nvSpPr>
        <p:spPr bwMode="auto">
          <a:xfrm>
            <a:off x="3581400" y="2343150"/>
            <a:ext cx="5105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Alle Aufgaben müssen von wenigen Mitarbeitern erledigt werden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Änderungen im gesamten Unternehmen zu implementieren</a:t>
            </a:r>
          </a:p>
        </p:txBody>
      </p:sp>
      <p:sp>
        <p:nvSpPr>
          <p:cNvPr id="27653" name="TextBox 7"/>
          <p:cNvSpPr txBox="1">
            <a:spLocks noChangeArrowheads="1"/>
          </p:cNvSpPr>
          <p:nvPr/>
        </p:nvSpPr>
        <p:spPr bwMode="auto">
          <a:xfrm>
            <a:off x="3581400" y="3790950"/>
            <a:ext cx="5105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Vereinfachung der Verwaltung von Mitarbeiterdaten an einem zentralen Ort</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Integration der Systeme der Rechtsabteilung und Buchhaltung</a:t>
            </a:r>
          </a:p>
        </p:txBody>
      </p:sp>
      <p:grpSp>
        <p:nvGrpSpPr>
          <p:cNvPr id="27654" name="Group 1"/>
          <p:cNvGrpSpPr>
            <a:grpSpLocks/>
          </p:cNvGrpSpPr>
          <p:nvPr/>
        </p:nvGrpSpPr>
        <p:grpSpPr bwMode="auto">
          <a:xfrm>
            <a:off x="3124200" y="1200150"/>
            <a:ext cx="406400" cy="406400"/>
            <a:chOff x="1954591" y="797729"/>
            <a:chExt cx="406400" cy="406400"/>
          </a:xfrm>
        </p:grpSpPr>
        <p:sp>
          <p:nvSpPr>
            <p:cNvPr id="10" name="Oval 9"/>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7667"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5</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7655" name="Group 1"/>
          <p:cNvGrpSpPr>
            <a:grpSpLocks/>
          </p:cNvGrpSpPr>
          <p:nvPr/>
        </p:nvGrpSpPr>
        <p:grpSpPr bwMode="auto">
          <a:xfrm>
            <a:off x="3124200" y="2571750"/>
            <a:ext cx="406400" cy="406400"/>
            <a:chOff x="1954591" y="797729"/>
            <a:chExt cx="406400" cy="406400"/>
          </a:xfrm>
        </p:grpSpPr>
        <p:sp>
          <p:nvSpPr>
            <p:cNvPr id="13" name="Oval 12"/>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7665"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6</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7656" name="Group 1"/>
          <p:cNvGrpSpPr>
            <a:grpSpLocks/>
          </p:cNvGrpSpPr>
          <p:nvPr/>
        </p:nvGrpSpPr>
        <p:grpSpPr bwMode="auto">
          <a:xfrm>
            <a:off x="3124200" y="3943350"/>
            <a:ext cx="406400" cy="406400"/>
            <a:chOff x="1954591" y="797729"/>
            <a:chExt cx="406400" cy="406400"/>
          </a:xfrm>
        </p:grpSpPr>
        <p:sp>
          <p:nvSpPr>
            <p:cNvPr id="16" name="Oval 15"/>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7663"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7</a:t>
              </a:r>
              <a:endParaRPr lang="en-US" altLang="en-US" sz="1800" b="1">
                <a:solidFill>
                  <a:srgbClr val="523F38"/>
                </a:solidFill>
                <a:latin typeface="Helvetica" panose="020B0604020202020204" pitchFamily="34" charset="0"/>
                <a:cs typeface="Arial" panose="020B0604020202020204" pitchFamily="34" charset="0"/>
              </a:endParaRPr>
            </a:p>
          </p:txBody>
        </p:sp>
      </p:grpSp>
      <p:sp>
        <p:nvSpPr>
          <p:cNvPr id="15" name="TextBox 14"/>
          <p:cNvSpPr txBox="1"/>
          <p:nvPr/>
        </p:nvSpPr>
        <p:spPr>
          <a:xfrm>
            <a:off x="304800" y="1143000"/>
            <a:ext cx="3014663" cy="52228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ZIELE</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Primäres Ziel? Sekundäres Ziel?</a:t>
            </a:r>
          </a:p>
        </p:txBody>
      </p:sp>
      <p:sp>
        <p:nvSpPr>
          <p:cNvPr id="17" name="TextBox 16"/>
          <p:cNvSpPr txBox="1"/>
          <p:nvPr/>
        </p:nvSpPr>
        <p:spPr>
          <a:xfrm>
            <a:off x="304800" y="2303463"/>
            <a:ext cx="3014663" cy="9540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HERAUSFOR-</a:t>
            </a:r>
            <a:br>
              <a:rPr lang="de-DE" sz="1600" spc="300" dirty="0">
                <a:solidFill>
                  <a:schemeClr val="accent1">
                    <a:lumMod val="50000"/>
                  </a:schemeClr>
                </a:solidFill>
                <a:latin typeface="Proxima Nova" charset="0"/>
                <a:ea typeface="Proxima Nova" charset="0"/>
                <a:cs typeface="Proxima Nova" charset="0"/>
              </a:rPr>
            </a:br>
            <a:r>
              <a:rPr lang="de-DE" sz="1600" spc="300" dirty="0">
                <a:solidFill>
                  <a:schemeClr val="accent1">
                    <a:lumMod val="50000"/>
                  </a:schemeClr>
                </a:solidFill>
                <a:latin typeface="Proxima Nova" charset="0"/>
                <a:ea typeface="Proxima Nova" charset="0"/>
                <a:cs typeface="Proxima Nova" charset="0"/>
              </a:rPr>
              <a:t>DERUNGEN</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 Herausforderung?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Sekundäre Herausforderung?</a:t>
            </a:r>
          </a:p>
        </p:txBody>
      </p:sp>
      <p:sp>
        <p:nvSpPr>
          <p:cNvPr id="27659" name="TextBox 17"/>
          <p:cNvSpPr txBox="1">
            <a:spLocks noChangeArrowheads="1"/>
          </p:cNvSpPr>
          <p:nvPr/>
        </p:nvSpPr>
        <p:spPr bwMode="auto">
          <a:xfrm>
            <a:off x="304800" y="3627438"/>
            <a:ext cx="299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600">
                <a:solidFill>
                  <a:srgbClr val="254061"/>
                </a:solidFill>
                <a:latin typeface="Proxima Nova" panose="02000506030000020004" pitchFamily="50" charset="0"/>
              </a:rPr>
              <a:t>WIE KÖNNEN WIR</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a:t>
            </a:r>
            <a:br>
              <a:rPr lang="de-DE" altLang="ja-JP" sz="1200">
                <a:solidFill>
                  <a:srgbClr val="254061"/>
                </a:solidFill>
                <a:latin typeface="Proxima Nova" panose="02000506030000020004" pitchFamily="50" charset="0"/>
              </a:rPr>
            </a:br>
            <a:r>
              <a:rPr lang="de-DE" altLang="ja-JP" sz="1200">
                <a:solidFill>
                  <a:srgbClr val="254061"/>
                </a:solidFill>
                <a:latin typeface="Proxima Nova" panose="02000506030000020004" pitchFamily="50" charset="0"/>
              </a:rPr>
              <a:t>ihre Ziele zu erreichen?</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ihre Herausforderungen zu meistern?</a:t>
            </a:r>
            <a:endParaRPr lang="en-US" altLang="en-US" sz="1200">
              <a:solidFill>
                <a:srgbClr val="254061"/>
              </a:solidFill>
              <a:latin typeface="Proxima Nova" panose="02000506030000020004" pitchFamily="50" charset="0"/>
            </a:endParaRPr>
          </a:p>
        </p:txBody>
      </p:sp>
      <p:sp>
        <p:nvSpPr>
          <p:cNvPr id="27660" name="TextBox 18"/>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27661" name="TextBox 19"/>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2: WAS?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Beate Beispiel</a:t>
            </a:r>
          </a:p>
        </p:txBody>
      </p:sp>
      <p:sp>
        <p:nvSpPr>
          <p:cNvPr id="29699" name="TextBox 3"/>
          <p:cNvSpPr txBox="1">
            <a:spLocks noChangeArrowheads="1"/>
          </p:cNvSpPr>
          <p:nvPr/>
        </p:nvSpPr>
        <p:spPr bwMode="auto">
          <a:xfrm>
            <a:off x="3581400" y="971550"/>
            <a:ext cx="48006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„Die unternehmensweite Einführung von neuen Technologien hat sich bisher immer als schwierig erwiesen.“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„Ich habe keine Zeit, neue Mitarbeiter in unzählige unterschiedliche Datenbanken und Plattformen einzuarbeiten.“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„Ich musste mich schon mit so vielen schwierigen Integrationen von Datenbanken und Software aus anderen Abteilungen auseinandersetzen.“</a:t>
            </a:r>
          </a:p>
        </p:txBody>
      </p:sp>
      <p:sp>
        <p:nvSpPr>
          <p:cNvPr id="29700" name="TextBox 3"/>
          <p:cNvSpPr txBox="1">
            <a:spLocks noChangeArrowheads="1"/>
          </p:cNvSpPr>
          <p:nvPr/>
        </p:nvSpPr>
        <p:spPr bwMode="auto">
          <a:xfrm>
            <a:off x="3581400" y="3333750"/>
            <a:ext cx="5105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Ich befürchte, dass bei der Migration auf ein neues System Daten verloren gehen.</a:t>
            </a:r>
          </a:p>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Ich möchte nicht dem gesamten Unternehmen beibringen müssen, wie ein neues System funktioniert.</a:t>
            </a:r>
          </a:p>
        </p:txBody>
      </p:sp>
      <p:grpSp>
        <p:nvGrpSpPr>
          <p:cNvPr id="29701" name="Group 1"/>
          <p:cNvGrpSpPr>
            <a:grpSpLocks/>
          </p:cNvGrpSpPr>
          <p:nvPr/>
        </p:nvGrpSpPr>
        <p:grpSpPr bwMode="auto">
          <a:xfrm>
            <a:off x="3124200" y="1631950"/>
            <a:ext cx="406400" cy="406400"/>
            <a:chOff x="1954591" y="797729"/>
            <a:chExt cx="406400" cy="406400"/>
          </a:xfrm>
        </p:grpSpPr>
        <p:sp>
          <p:nvSpPr>
            <p:cNvPr id="6" name="Oval 5"/>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9710"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8</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29702" name="Group 1"/>
          <p:cNvGrpSpPr>
            <a:grpSpLocks/>
          </p:cNvGrpSpPr>
          <p:nvPr/>
        </p:nvGrpSpPr>
        <p:grpSpPr bwMode="auto">
          <a:xfrm>
            <a:off x="3124200" y="3562350"/>
            <a:ext cx="406400" cy="406400"/>
            <a:chOff x="1954591" y="797729"/>
            <a:chExt cx="406400" cy="406400"/>
          </a:xfrm>
        </p:grpSpPr>
        <p:sp>
          <p:nvSpPr>
            <p:cNvPr id="12" name="Oval 11"/>
            <p:cNvSpPr>
              <a:spLocks noChangeArrowheads="1"/>
            </p:cNvSpPr>
            <p:nvPr/>
          </p:nvSpPr>
          <p:spPr bwMode="auto">
            <a:xfrm>
              <a:off x="1954591" y="797729"/>
              <a:ext cx="406400"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9708" name="TextBox 9"/>
            <p:cNvSpPr txBox="1">
              <a:spLocks noChangeArrowheads="1"/>
            </p:cNvSpPr>
            <p:nvPr/>
          </p:nvSpPr>
          <p:spPr bwMode="auto">
            <a:xfrm>
              <a:off x="2002027" y="805211"/>
              <a:ext cx="26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9</a:t>
              </a:r>
              <a:endParaRPr lang="en-US" altLang="en-US" sz="1800" b="1">
                <a:solidFill>
                  <a:srgbClr val="523F38"/>
                </a:solidFill>
                <a:latin typeface="Helvetica" panose="020B0604020202020204" pitchFamily="34" charset="0"/>
                <a:cs typeface="Arial" panose="020B0604020202020204" pitchFamily="34" charset="0"/>
              </a:endParaRPr>
            </a:p>
          </p:txBody>
        </p:sp>
      </p:grpSp>
      <p:sp>
        <p:nvSpPr>
          <p:cNvPr id="13" name="TextBox 12"/>
          <p:cNvSpPr txBox="1"/>
          <p:nvPr/>
        </p:nvSpPr>
        <p:spPr>
          <a:xfrm>
            <a:off x="304800" y="1471613"/>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ECHTE ZITATE</a:t>
            </a:r>
          </a:p>
          <a:p>
            <a:pPr algn="ctr" eaLnBrk="1" hangingPunct="1">
              <a:defRPr/>
            </a:pPr>
            <a:r>
              <a:rPr lang="de-DE" sz="1200" dirty="0">
                <a:solidFill>
                  <a:schemeClr val="accent1">
                    <a:lumMod val="50000"/>
                  </a:schemeClr>
                </a:solidFill>
                <a:latin typeface="Proxima Nova" charset="0"/>
                <a:ea typeface="Proxima Nova" charset="0"/>
                <a:cs typeface="Proxima Nova" charset="0"/>
              </a:rPr>
              <a:t>Über Ziele,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Herausforderungen usw.</a:t>
            </a:r>
          </a:p>
        </p:txBody>
      </p:sp>
      <p:sp>
        <p:nvSpPr>
          <p:cNvPr id="14" name="TextBox 13"/>
          <p:cNvSpPr txBox="1"/>
          <p:nvPr/>
        </p:nvSpPr>
        <p:spPr>
          <a:xfrm>
            <a:off x="304800" y="3257550"/>
            <a:ext cx="2971800" cy="113823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HÄUFIGE</a:t>
            </a:r>
            <a:br>
              <a:rPr lang="de-DE" sz="1600" spc="300" dirty="0">
                <a:solidFill>
                  <a:schemeClr val="accent1">
                    <a:lumMod val="50000"/>
                  </a:schemeClr>
                </a:solidFill>
                <a:latin typeface="Proxima Nova" charset="0"/>
                <a:ea typeface="Proxima Nova" charset="0"/>
                <a:cs typeface="Proxima Nova" charset="0"/>
              </a:rPr>
            </a:br>
            <a:r>
              <a:rPr lang="de-DE" sz="1600" spc="300" dirty="0">
                <a:solidFill>
                  <a:schemeClr val="accent1">
                    <a:lumMod val="50000"/>
                  </a:schemeClr>
                </a:solidFill>
                <a:latin typeface="Proxima Nova" charset="0"/>
                <a:ea typeface="Proxima Nova" charset="0"/>
                <a:cs typeface="Proxima Nova" charset="0"/>
              </a:rPr>
              <a:t>EINWÄNDE</a:t>
            </a:r>
          </a:p>
          <a:p>
            <a:pPr algn="ctr" eaLnBrk="1" hangingPunct="1">
              <a:defRPr/>
            </a:pPr>
            <a:r>
              <a:rPr lang="de-DE" sz="1200" dirty="0">
                <a:solidFill>
                  <a:schemeClr val="accent1">
                    <a:lumMod val="50000"/>
                  </a:schemeClr>
                </a:solidFill>
                <a:latin typeface="Proxima Nova" charset="0"/>
                <a:ea typeface="Proxima Nova" charset="0"/>
                <a:cs typeface="Proxima Nova" charset="0"/>
              </a:rPr>
              <a:t>Warum würde diese</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Persona unser Produkt/unseren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Service nicht kaufen?</a:t>
            </a:r>
          </a:p>
        </p:txBody>
      </p:sp>
      <p:sp>
        <p:nvSpPr>
          <p:cNvPr id="29705" name="TextBox 14"/>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29706" name="TextBox 15"/>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3: WARUM?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Beate Beispiel</a:t>
            </a:r>
          </a:p>
        </p:txBody>
      </p:sp>
      <p:sp>
        <p:nvSpPr>
          <p:cNvPr id="30723" name="TextBox 3"/>
          <p:cNvSpPr txBox="1">
            <a:spLocks noChangeArrowheads="1"/>
          </p:cNvSpPr>
          <p:nvPr/>
        </p:nvSpPr>
        <p:spPr bwMode="auto">
          <a:xfrm>
            <a:off x="3581400" y="1428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Integrierte Lösung für HR-Datenbank-Management</a:t>
            </a:r>
          </a:p>
        </p:txBody>
      </p:sp>
      <p:sp>
        <p:nvSpPr>
          <p:cNvPr id="30724" name="TextBox 3"/>
          <p:cNvSpPr txBox="1">
            <a:spLocks noChangeArrowheads="1"/>
          </p:cNvSpPr>
          <p:nvPr/>
        </p:nvSpPr>
        <p:spPr bwMode="auto">
          <a:xfrm>
            <a:off x="3581400" y="3181350"/>
            <a:ext cx="4648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Wir bieten Ihnen eine intuitive Datenbank, die sich in Ihre vorhandenen Software-Anwendungen und Plattformen integrieren lässt. Unser unbegrenztes Schulungsangebot sorgt darüber hinaus dafür, dass neue Mitarbeiter schnell eingearbeitet werden.</a:t>
            </a:r>
          </a:p>
        </p:txBody>
      </p:sp>
      <p:grpSp>
        <p:nvGrpSpPr>
          <p:cNvPr id="30725" name="Group 1"/>
          <p:cNvGrpSpPr>
            <a:grpSpLocks/>
          </p:cNvGrpSpPr>
          <p:nvPr/>
        </p:nvGrpSpPr>
        <p:grpSpPr bwMode="auto">
          <a:xfrm>
            <a:off x="3095625" y="1200150"/>
            <a:ext cx="561975" cy="406400"/>
            <a:chOff x="1925827" y="797729"/>
            <a:chExt cx="562164" cy="406400"/>
          </a:xfrm>
        </p:grpSpPr>
        <p:sp>
          <p:nvSpPr>
            <p:cNvPr id="6" name="Oval 5"/>
            <p:cNvSpPr>
              <a:spLocks noChangeArrowheads="1"/>
            </p:cNvSpPr>
            <p:nvPr/>
          </p:nvSpPr>
          <p:spPr bwMode="auto">
            <a:xfrm>
              <a:off x="1954412" y="797729"/>
              <a:ext cx="406537"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30734" name="TextBox 9"/>
            <p:cNvSpPr txBox="1">
              <a:spLocks noChangeArrowheads="1"/>
            </p:cNvSpPr>
            <p:nvPr/>
          </p:nvSpPr>
          <p:spPr bwMode="auto">
            <a:xfrm>
              <a:off x="1925827" y="805211"/>
              <a:ext cx="562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10</a:t>
              </a:r>
              <a:endParaRPr lang="en-US" altLang="en-US" sz="1800" b="1">
                <a:solidFill>
                  <a:srgbClr val="523F38"/>
                </a:solidFill>
                <a:latin typeface="Helvetica" panose="020B0604020202020204" pitchFamily="34" charset="0"/>
                <a:cs typeface="Arial" panose="020B0604020202020204" pitchFamily="34" charset="0"/>
              </a:endParaRPr>
            </a:p>
          </p:txBody>
        </p:sp>
      </p:grpSp>
      <p:grpSp>
        <p:nvGrpSpPr>
          <p:cNvPr id="30726" name="Group 1"/>
          <p:cNvGrpSpPr>
            <a:grpSpLocks/>
          </p:cNvGrpSpPr>
          <p:nvPr/>
        </p:nvGrpSpPr>
        <p:grpSpPr bwMode="auto">
          <a:xfrm>
            <a:off x="3124200" y="3562350"/>
            <a:ext cx="485775" cy="406400"/>
            <a:chOff x="1954591" y="797729"/>
            <a:chExt cx="485964" cy="406400"/>
          </a:xfrm>
        </p:grpSpPr>
        <p:sp>
          <p:nvSpPr>
            <p:cNvPr id="18" name="Oval 17"/>
            <p:cNvSpPr>
              <a:spLocks noChangeArrowheads="1"/>
            </p:cNvSpPr>
            <p:nvPr/>
          </p:nvSpPr>
          <p:spPr bwMode="auto">
            <a:xfrm>
              <a:off x="1954591" y="797729"/>
              <a:ext cx="406558" cy="406400"/>
            </a:xfrm>
            <a:prstGeom prst="ellipse">
              <a:avLst/>
            </a:prstGeom>
            <a:solidFill>
              <a:srgbClr val="E46C0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30732" name="TextBox 9"/>
            <p:cNvSpPr txBox="1">
              <a:spLocks noChangeArrowheads="1"/>
            </p:cNvSpPr>
            <p:nvPr/>
          </p:nvSpPr>
          <p:spPr bwMode="auto">
            <a:xfrm>
              <a:off x="1954591" y="797729"/>
              <a:ext cx="485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800" b="1">
                  <a:solidFill>
                    <a:schemeClr val="bg1"/>
                  </a:solidFill>
                  <a:latin typeface="Helvetica" panose="020B0604020202020204" pitchFamily="34" charset="0"/>
                  <a:cs typeface="Arial" panose="020B0604020202020204" pitchFamily="34" charset="0"/>
                </a:rPr>
                <a:t>11</a:t>
              </a:r>
              <a:endParaRPr lang="en-US" altLang="en-US" sz="1800" b="1">
                <a:solidFill>
                  <a:srgbClr val="523F38"/>
                </a:solidFill>
                <a:latin typeface="Helvetica" panose="020B0604020202020204" pitchFamily="34" charset="0"/>
                <a:cs typeface="Arial" panose="020B0604020202020204" pitchFamily="34" charset="0"/>
              </a:endParaRPr>
            </a:p>
          </p:txBody>
        </p:sp>
      </p:grpSp>
      <p:sp>
        <p:nvSpPr>
          <p:cNvPr id="12" name="TextBox 11"/>
          <p:cNvSpPr txBox="1"/>
          <p:nvPr/>
        </p:nvSpPr>
        <p:spPr>
          <a:xfrm>
            <a:off x="304800" y="1128713"/>
            <a:ext cx="2971800" cy="113823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MARKETING-BOTSCHAFT</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können wir unsere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Lösung passend für unsere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Persona beschreiben?</a:t>
            </a:r>
          </a:p>
        </p:txBody>
      </p:sp>
      <p:sp>
        <p:nvSpPr>
          <p:cNvPr id="13" name="TextBox 12"/>
          <p:cNvSpPr txBox="1"/>
          <p:nvPr/>
        </p:nvSpPr>
        <p:spPr>
          <a:xfrm>
            <a:off x="304800" y="34734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ELEVATOR PITCH</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überzeugen wir die Persona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von unserer Lösung!</a:t>
            </a:r>
          </a:p>
        </p:txBody>
      </p:sp>
      <p:sp>
        <p:nvSpPr>
          <p:cNvPr id="30729" name="TextBox 13"/>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30730" name="TextBox 14"/>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dirty="0">
                <a:solidFill>
                  <a:schemeClr val="bg1"/>
                </a:solidFill>
                <a:latin typeface="Proxima Nova" panose="02000506030000020004" pitchFamily="50" charset="0"/>
              </a:rPr>
              <a:t>ABSCHNITT 4: WIE?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Jetzt sind Sie an der Reihe!</a:t>
            </a:r>
          </a:p>
        </p:txBody>
      </p:sp>
      <p:sp>
        <p:nvSpPr>
          <p:cNvPr id="32771" name="TextBox 3"/>
          <p:cNvSpPr txBox="1">
            <a:spLocks noChangeArrowheads="1"/>
          </p:cNvSpPr>
          <p:nvPr/>
        </p:nvSpPr>
        <p:spPr bwMode="auto">
          <a:xfrm>
            <a:off x="827088" y="1857375"/>
            <a:ext cx="7459662"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Im Folgenden finden Sie leere Vorlagen für die Erstellung von drei Buyer-Personas. </a:t>
            </a: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(Falls Sie weitere Vorlagen brauchen, wählen Sie einfach die Folien auf der linken Seite aus, klicken Sie mit der rechten Maustaste darauf und wählen Sie „Folie duplizieren“ aus.)</a:t>
            </a: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33795" name="TextBox 3"/>
          <p:cNvSpPr txBox="1">
            <a:spLocks noChangeArrowheads="1"/>
          </p:cNvSpPr>
          <p:nvPr/>
        </p:nvSpPr>
        <p:spPr bwMode="auto">
          <a:xfrm>
            <a:off x="3581400" y="95250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endParaRPr lang="en-US" altLang="en-US" sz="1400">
              <a:solidFill>
                <a:srgbClr val="1B404E"/>
              </a:solidFill>
              <a:latin typeface="Helvetica" panose="020B0604020202020204" pitchFamily="34" charset="0"/>
              <a:cs typeface="Arial" panose="020B0604020202020204" pitchFamily="34" charset="0"/>
            </a:endParaRPr>
          </a:p>
        </p:txBody>
      </p:sp>
      <p:sp>
        <p:nvSpPr>
          <p:cNvPr id="33796" name="TextBox 3"/>
          <p:cNvSpPr txBox="1">
            <a:spLocks noChangeArrowheads="1"/>
          </p:cNvSpPr>
          <p:nvPr/>
        </p:nvSpPr>
        <p:spPr bwMode="auto">
          <a:xfrm>
            <a:off x="3581400" y="2325688"/>
            <a:ext cx="5105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33797" name="TextBox 4"/>
          <p:cNvSpPr txBox="1">
            <a:spLocks noChangeArrowheads="1"/>
          </p:cNvSpPr>
          <p:nvPr/>
        </p:nvSpPr>
        <p:spPr bwMode="auto">
          <a:xfrm>
            <a:off x="3581400" y="377190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33798" name="TextBox 21"/>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23" name="TextBox 22"/>
          <p:cNvSpPr txBox="1"/>
          <p:nvPr/>
        </p:nvSpPr>
        <p:spPr>
          <a:xfrm>
            <a:off x="304800" y="1141413"/>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HINTERGRUND</a:t>
            </a:r>
          </a:p>
          <a:p>
            <a:pPr algn="ctr" eaLnBrk="1" hangingPunct="1">
              <a:defRPr/>
            </a:pPr>
            <a:r>
              <a:rPr lang="de-DE" sz="1200" dirty="0">
                <a:solidFill>
                  <a:schemeClr val="accent1">
                    <a:lumMod val="50000"/>
                  </a:schemeClr>
                </a:solidFill>
                <a:latin typeface="Proxima Nova" charset="0"/>
                <a:ea typeface="Proxima Nova" charset="0"/>
                <a:cs typeface="Proxima Nova" charset="0"/>
              </a:rPr>
              <a:t>Beruf? Karriereweg? Familie?</a:t>
            </a:r>
          </a:p>
        </p:txBody>
      </p:sp>
      <p:sp>
        <p:nvSpPr>
          <p:cNvPr id="24" name="TextBox 23"/>
          <p:cNvSpPr txBox="1"/>
          <p:nvPr/>
        </p:nvSpPr>
        <p:spPr>
          <a:xfrm>
            <a:off x="304800" y="2266950"/>
            <a:ext cx="2971800" cy="95408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DEMOGRAFISCHE DATEN</a:t>
            </a:r>
          </a:p>
          <a:p>
            <a:pPr algn="ctr" eaLnBrk="1" hangingPunct="1">
              <a:defRPr/>
            </a:pPr>
            <a:r>
              <a:rPr lang="de-DE" sz="1200" dirty="0">
                <a:solidFill>
                  <a:schemeClr val="accent1">
                    <a:lumMod val="50000"/>
                  </a:schemeClr>
                </a:solidFill>
                <a:latin typeface="Proxima Nova" charset="0"/>
                <a:ea typeface="Proxima Nova" charset="0"/>
                <a:cs typeface="Proxima Nova" charset="0"/>
              </a:rPr>
              <a:t>Männlich oder weiblich?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Alter? Einkommen? Ort?</a:t>
            </a:r>
          </a:p>
        </p:txBody>
      </p:sp>
      <p:sp>
        <p:nvSpPr>
          <p:cNvPr id="25" name="TextBox 24"/>
          <p:cNvSpPr txBox="1"/>
          <p:nvPr/>
        </p:nvSpPr>
        <p:spPr>
          <a:xfrm>
            <a:off x="304800" y="37909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IDENTIFIKATOREN</a:t>
            </a:r>
          </a:p>
          <a:p>
            <a:pPr algn="ctr" eaLnBrk="1" hangingPunct="1">
              <a:defRPr/>
            </a:pPr>
            <a:r>
              <a:rPr lang="de-DE" sz="1200" dirty="0">
                <a:solidFill>
                  <a:schemeClr val="accent1">
                    <a:lumMod val="50000"/>
                  </a:schemeClr>
                </a:solidFill>
                <a:latin typeface="Proxima Nova" charset="0"/>
                <a:ea typeface="Proxima Nova" charset="0"/>
                <a:cs typeface="Proxima Nova" charset="0"/>
              </a:rPr>
              <a:t>Auftreten? Bevorzugtes Kommunikationsmittel?</a:t>
            </a:r>
          </a:p>
        </p:txBody>
      </p:sp>
      <p:sp>
        <p:nvSpPr>
          <p:cNvPr id="33802" name="TextBox 25"/>
          <p:cNvSpPr txBox="1">
            <a:spLocks noChangeArrowheads="1"/>
          </p:cNvSpPr>
          <p:nvPr/>
        </p:nvSpPr>
        <p:spPr bwMode="auto">
          <a:xfrm>
            <a:off x="66294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1: WER?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35843" name="TextBox 3"/>
          <p:cNvSpPr txBox="1">
            <a:spLocks noChangeArrowheads="1"/>
          </p:cNvSpPr>
          <p:nvPr/>
        </p:nvSpPr>
        <p:spPr bwMode="auto">
          <a:xfrm>
            <a:off x="3581400" y="95250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endParaRPr lang="en-US" altLang="en-US" sz="1400">
              <a:solidFill>
                <a:srgbClr val="1B404E"/>
              </a:solidFill>
              <a:latin typeface="Helvetica" panose="020B0604020202020204" pitchFamily="34" charset="0"/>
              <a:cs typeface="Arial" panose="020B0604020202020204" pitchFamily="34" charset="0"/>
            </a:endParaRPr>
          </a:p>
        </p:txBody>
      </p:sp>
      <p:sp>
        <p:nvSpPr>
          <p:cNvPr id="35844" name="TextBox 9"/>
          <p:cNvSpPr txBox="1">
            <a:spLocks noChangeArrowheads="1"/>
          </p:cNvSpPr>
          <p:nvPr/>
        </p:nvSpPr>
        <p:spPr bwMode="auto">
          <a:xfrm>
            <a:off x="3581400" y="2249488"/>
            <a:ext cx="5105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35845" name="TextBox 10"/>
          <p:cNvSpPr txBox="1">
            <a:spLocks noChangeArrowheads="1"/>
          </p:cNvSpPr>
          <p:nvPr/>
        </p:nvSpPr>
        <p:spPr bwMode="auto">
          <a:xfrm>
            <a:off x="3581400" y="36385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6" name="TextBox 5"/>
          <p:cNvSpPr txBox="1"/>
          <p:nvPr/>
        </p:nvSpPr>
        <p:spPr>
          <a:xfrm>
            <a:off x="304800" y="1058863"/>
            <a:ext cx="3014663" cy="5222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ZIELE</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Primäres Ziel? Sekundäres Ziel?</a:t>
            </a:r>
          </a:p>
        </p:txBody>
      </p:sp>
      <p:sp>
        <p:nvSpPr>
          <p:cNvPr id="7" name="TextBox 6"/>
          <p:cNvSpPr txBox="1"/>
          <p:nvPr/>
        </p:nvSpPr>
        <p:spPr>
          <a:xfrm>
            <a:off x="228600" y="2244725"/>
            <a:ext cx="3133725" cy="708025"/>
          </a:xfrm>
          <a:prstGeom prst="rect">
            <a:avLst/>
          </a:prstGeom>
          <a:noFill/>
        </p:spPr>
        <p:txBody>
          <a:bodyPr>
            <a:spAutoFit/>
          </a:bodyPr>
          <a:lstStyle/>
          <a:p>
            <a:pPr algn="ctr" eaLnBrk="1" hangingPunct="1">
              <a:defRPr/>
            </a:pPr>
            <a:r>
              <a:rPr lang="de-DE" sz="1600" spc="200" dirty="0">
                <a:solidFill>
                  <a:schemeClr val="accent1">
                    <a:lumMod val="50000"/>
                  </a:schemeClr>
                </a:solidFill>
                <a:latin typeface="Proxima Nova" charset="0"/>
                <a:ea typeface="Proxima Nova" charset="0"/>
                <a:cs typeface="Proxima Nova" charset="0"/>
              </a:rPr>
              <a:t>HERAUSFORDERUNGEN</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 Herausforderung?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Sekundäre Herausforderung?</a:t>
            </a:r>
          </a:p>
        </p:txBody>
      </p:sp>
      <p:sp>
        <p:nvSpPr>
          <p:cNvPr id="35848" name="TextBox 7"/>
          <p:cNvSpPr txBox="1">
            <a:spLocks noChangeArrowheads="1"/>
          </p:cNvSpPr>
          <p:nvPr/>
        </p:nvSpPr>
        <p:spPr bwMode="auto">
          <a:xfrm>
            <a:off x="185738" y="3486150"/>
            <a:ext cx="3133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600">
                <a:solidFill>
                  <a:srgbClr val="254061"/>
                </a:solidFill>
                <a:latin typeface="Proxima Nova" panose="02000506030000020004" pitchFamily="50" charset="0"/>
              </a:rPr>
              <a:t>WIE KÖNNEN WIR</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a:t>
            </a:r>
            <a:br>
              <a:rPr lang="de-DE" altLang="ja-JP" sz="1200">
                <a:solidFill>
                  <a:srgbClr val="254061"/>
                </a:solidFill>
                <a:latin typeface="Proxima Nova" panose="02000506030000020004" pitchFamily="50" charset="0"/>
              </a:rPr>
            </a:br>
            <a:r>
              <a:rPr lang="de-DE" altLang="ja-JP" sz="1200">
                <a:solidFill>
                  <a:srgbClr val="254061"/>
                </a:solidFill>
                <a:latin typeface="Proxima Nova" panose="02000506030000020004" pitchFamily="50" charset="0"/>
              </a:rPr>
              <a:t>ihre Ziele zu erreichen?</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ihre Herausforderungen zu meistern?</a:t>
            </a:r>
            <a:endParaRPr lang="en-US" altLang="en-US" sz="1200">
              <a:solidFill>
                <a:srgbClr val="254061"/>
              </a:solidFill>
              <a:latin typeface="Proxima Nova" panose="02000506030000020004" pitchFamily="50" charset="0"/>
            </a:endParaRPr>
          </a:p>
        </p:txBody>
      </p:sp>
      <p:sp>
        <p:nvSpPr>
          <p:cNvPr id="35849" name="TextBox 8"/>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35850" name="TextBox 9"/>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2: WAS?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37891" name="TextBox 3"/>
          <p:cNvSpPr txBox="1">
            <a:spLocks noChangeArrowheads="1"/>
          </p:cNvSpPr>
          <p:nvPr/>
        </p:nvSpPr>
        <p:spPr bwMode="auto">
          <a:xfrm>
            <a:off x="3581400" y="3333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37892" name="TextBox 3"/>
          <p:cNvSpPr txBox="1">
            <a:spLocks noChangeArrowheads="1"/>
          </p:cNvSpPr>
          <p:nvPr/>
        </p:nvSpPr>
        <p:spPr bwMode="auto">
          <a:xfrm>
            <a:off x="3581400" y="1428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6" name="TextBox 5"/>
          <p:cNvSpPr txBox="1"/>
          <p:nvPr/>
        </p:nvSpPr>
        <p:spPr>
          <a:xfrm>
            <a:off x="304800" y="1471613"/>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ECHTE ZITATE</a:t>
            </a:r>
          </a:p>
          <a:p>
            <a:pPr algn="ctr" eaLnBrk="1" hangingPunct="1">
              <a:defRPr/>
            </a:pPr>
            <a:r>
              <a:rPr lang="de-DE" sz="1200" dirty="0">
                <a:solidFill>
                  <a:schemeClr val="accent1">
                    <a:lumMod val="50000"/>
                  </a:schemeClr>
                </a:solidFill>
                <a:latin typeface="Proxima Nova" charset="0"/>
                <a:ea typeface="Proxima Nova" charset="0"/>
                <a:cs typeface="Proxima Nova" charset="0"/>
              </a:rPr>
              <a:t>Über Ziele, Herausforderungen usw.</a:t>
            </a:r>
          </a:p>
        </p:txBody>
      </p:sp>
      <p:sp>
        <p:nvSpPr>
          <p:cNvPr id="7" name="TextBox 6"/>
          <p:cNvSpPr txBox="1"/>
          <p:nvPr/>
        </p:nvSpPr>
        <p:spPr>
          <a:xfrm>
            <a:off x="304800" y="34734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HÄUFIGE EINWÄNDE</a:t>
            </a:r>
          </a:p>
          <a:p>
            <a:pPr algn="ctr" eaLnBrk="1" hangingPunct="1">
              <a:defRPr/>
            </a:pPr>
            <a:r>
              <a:rPr lang="de-DE" sz="1200" dirty="0">
                <a:solidFill>
                  <a:schemeClr val="accent1">
                    <a:lumMod val="50000"/>
                  </a:schemeClr>
                </a:solidFill>
                <a:latin typeface="Proxima Nova" charset="0"/>
                <a:ea typeface="Proxima Nova" charset="0"/>
                <a:cs typeface="Proxima Nova" charset="0"/>
              </a:rPr>
              <a:t>Warum würde diese Persona unser Produkt/unseren Service nicht kaufen?</a:t>
            </a:r>
          </a:p>
        </p:txBody>
      </p:sp>
      <p:sp>
        <p:nvSpPr>
          <p:cNvPr id="37895" name="TextBox 7"/>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37896" name="TextBox 8"/>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3: WARUM?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38915" name="TextBox 3"/>
          <p:cNvSpPr txBox="1">
            <a:spLocks noChangeArrowheads="1"/>
          </p:cNvSpPr>
          <p:nvPr/>
        </p:nvSpPr>
        <p:spPr bwMode="auto">
          <a:xfrm>
            <a:off x="3581400" y="1428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38916" name="TextBox 3"/>
          <p:cNvSpPr txBox="1">
            <a:spLocks noChangeArrowheads="1"/>
          </p:cNvSpPr>
          <p:nvPr/>
        </p:nvSpPr>
        <p:spPr bwMode="auto">
          <a:xfrm>
            <a:off x="3581400" y="3333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5" name="TextBox 4"/>
          <p:cNvSpPr txBox="1"/>
          <p:nvPr/>
        </p:nvSpPr>
        <p:spPr>
          <a:xfrm>
            <a:off x="304800" y="1471613"/>
            <a:ext cx="2971800" cy="9540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MARKETING-BOTSCHAFT</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können wir unsere Lösung passend für unsere Persona beschreiben?</a:t>
            </a:r>
          </a:p>
        </p:txBody>
      </p:sp>
      <p:sp>
        <p:nvSpPr>
          <p:cNvPr id="6" name="TextBox 5"/>
          <p:cNvSpPr txBox="1"/>
          <p:nvPr/>
        </p:nvSpPr>
        <p:spPr>
          <a:xfrm>
            <a:off x="304800" y="34734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ELEVATOR PITCH</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überzeugen wir die Persona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von unserer Lösung!</a:t>
            </a:r>
          </a:p>
        </p:txBody>
      </p:sp>
      <p:sp>
        <p:nvSpPr>
          <p:cNvPr id="38919" name="TextBox 6"/>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38920" name="TextBox 7"/>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dirty="0">
                <a:solidFill>
                  <a:schemeClr val="bg1"/>
                </a:solidFill>
                <a:latin typeface="Proxima Nova" panose="02000506030000020004" pitchFamily="50" charset="0"/>
              </a:rPr>
              <a:t>ABSCHNITT 4: WIE?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7" name="TextBox 6"/>
          <p:cNvSpPr txBox="1"/>
          <p:nvPr/>
        </p:nvSpPr>
        <p:spPr>
          <a:xfrm>
            <a:off x="304800" y="1141413"/>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HINTERGRUND</a:t>
            </a:r>
          </a:p>
          <a:p>
            <a:pPr algn="ctr" eaLnBrk="1" hangingPunct="1">
              <a:defRPr/>
            </a:pPr>
            <a:r>
              <a:rPr lang="de-DE" sz="1200" dirty="0">
                <a:solidFill>
                  <a:schemeClr val="accent1">
                    <a:lumMod val="50000"/>
                  </a:schemeClr>
                </a:solidFill>
                <a:latin typeface="Proxima Nova" charset="0"/>
                <a:ea typeface="Proxima Nova" charset="0"/>
                <a:cs typeface="Proxima Nova" charset="0"/>
              </a:rPr>
              <a:t>Beruf? Karriereweg? Familie?</a:t>
            </a:r>
          </a:p>
        </p:txBody>
      </p:sp>
      <p:sp>
        <p:nvSpPr>
          <p:cNvPr id="8" name="TextBox 7"/>
          <p:cNvSpPr txBox="1"/>
          <p:nvPr/>
        </p:nvSpPr>
        <p:spPr>
          <a:xfrm>
            <a:off x="304800" y="2266950"/>
            <a:ext cx="2971800" cy="95408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DEMOGRAFISCHE DATEN</a:t>
            </a:r>
          </a:p>
          <a:p>
            <a:pPr algn="ctr" eaLnBrk="1" hangingPunct="1">
              <a:defRPr/>
            </a:pPr>
            <a:r>
              <a:rPr lang="de-DE" sz="1200" dirty="0">
                <a:solidFill>
                  <a:schemeClr val="accent1">
                    <a:lumMod val="50000"/>
                  </a:schemeClr>
                </a:solidFill>
                <a:latin typeface="Proxima Nova" charset="0"/>
                <a:ea typeface="Proxima Nova" charset="0"/>
                <a:cs typeface="Proxima Nova" charset="0"/>
              </a:rPr>
              <a:t>Männlich oder weiblich? Alter? Einkommen? Ort?</a:t>
            </a:r>
          </a:p>
        </p:txBody>
      </p:sp>
      <p:sp>
        <p:nvSpPr>
          <p:cNvPr id="9" name="TextBox 8"/>
          <p:cNvSpPr txBox="1"/>
          <p:nvPr/>
        </p:nvSpPr>
        <p:spPr>
          <a:xfrm>
            <a:off x="304800" y="3806825"/>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IDENTIFIKATOREN</a:t>
            </a:r>
          </a:p>
          <a:p>
            <a:pPr algn="ctr" eaLnBrk="1" hangingPunct="1">
              <a:defRPr/>
            </a:pPr>
            <a:r>
              <a:rPr lang="de-DE" sz="1200" dirty="0">
                <a:solidFill>
                  <a:schemeClr val="accent1">
                    <a:lumMod val="50000"/>
                  </a:schemeClr>
                </a:solidFill>
                <a:latin typeface="Proxima Nova" charset="0"/>
                <a:ea typeface="Proxima Nova" charset="0"/>
                <a:cs typeface="Proxima Nova" charset="0"/>
              </a:rPr>
              <a:t>Auftreten? Bevorzugtes Kommunikationsmittel?</a:t>
            </a:r>
          </a:p>
        </p:txBody>
      </p:sp>
      <p:sp>
        <p:nvSpPr>
          <p:cNvPr id="39942" name="TextBox 9"/>
          <p:cNvSpPr txBox="1">
            <a:spLocks noChangeArrowheads="1"/>
          </p:cNvSpPr>
          <p:nvPr/>
        </p:nvSpPr>
        <p:spPr bwMode="auto">
          <a:xfrm>
            <a:off x="66294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1: WER?</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Inhaltsverzeichnis</a:t>
            </a:r>
          </a:p>
        </p:txBody>
      </p:sp>
      <p:sp>
        <p:nvSpPr>
          <p:cNvPr id="16387" name="TextBox 3"/>
          <p:cNvSpPr txBox="1">
            <a:spLocks noChangeArrowheads="1"/>
          </p:cNvSpPr>
          <p:nvPr/>
        </p:nvSpPr>
        <p:spPr bwMode="auto">
          <a:xfrm>
            <a:off x="827088" y="1857375"/>
            <a:ext cx="77073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Was sind Buyer-Personas? ...…………………………………………………………...... Folie 3</a:t>
            </a:r>
          </a:p>
          <a:p>
            <a:pPr eaLnBrk="1" hangingPunct="1">
              <a:lnSpc>
                <a:spcPct val="12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2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Was sind negative Personas? ...………………………………………………….....….... Folie 4</a:t>
            </a:r>
          </a:p>
          <a:p>
            <a:pPr eaLnBrk="1" hangingPunct="1">
              <a:lnSpc>
                <a:spcPct val="12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2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Wie kann man Personas nutzen? ………………………………………………..………. Folie 5</a:t>
            </a:r>
          </a:p>
          <a:p>
            <a:pPr eaLnBrk="1" hangingPunct="1">
              <a:lnSpc>
                <a:spcPct val="12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2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Wie erstellt man Buyer-Personas? …………...………………………..………..…......... Folie 7</a:t>
            </a:r>
          </a:p>
          <a:p>
            <a:pPr eaLnBrk="1" hangingPunct="1">
              <a:lnSpc>
                <a:spcPct val="12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2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Vorlagen ...………………………………………………………….…............................... Folie 14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40963" name="TextBox 3"/>
          <p:cNvSpPr txBox="1">
            <a:spLocks noChangeArrowheads="1"/>
          </p:cNvSpPr>
          <p:nvPr/>
        </p:nvSpPr>
        <p:spPr bwMode="auto">
          <a:xfrm>
            <a:off x="3581400" y="95250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endParaRPr lang="en-US" altLang="en-US" sz="1400">
              <a:solidFill>
                <a:srgbClr val="1B404E"/>
              </a:solidFill>
              <a:latin typeface="Helvetica" panose="020B0604020202020204" pitchFamily="34" charset="0"/>
              <a:cs typeface="Arial" panose="020B0604020202020204" pitchFamily="34" charset="0"/>
            </a:endParaRPr>
          </a:p>
        </p:txBody>
      </p:sp>
      <p:sp>
        <p:nvSpPr>
          <p:cNvPr id="40964" name="TextBox 3"/>
          <p:cNvSpPr txBox="1">
            <a:spLocks noChangeArrowheads="1"/>
          </p:cNvSpPr>
          <p:nvPr/>
        </p:nvSpPr>
        <p:spPr bwMode="auto">
          <a:xfrm>
            <a:off x="3581400" y="2249488"/>
            <a:ext cx="5105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40965" name="TextBox 4"/>
          <p:cNvSpPr txBox="1">
            <a:spLocks noChangeArrowheads="1"/>
          </p:cNvSpPr>
          <p:nvPr/>
        </p:nvSpPr>
        <p:spPr bwMode="auto">
          <a:xfrm>
            <a:off x="3581400" y="3673475"/>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6" name="TextBox 5"/>
          <p:cNvSpPr txBox="1"/>
          <p:nvPr/>
        </p:nvSpPr>
        <p:spPr>
          <a:xfrm>
            <a:off x="304800" y="1058863"/>
            <a:ext cx="3014663" cy="5222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ZIELE</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Primäres Ziel? Sekundäres Ziel?</a:t>
            </a:r>
          </a:p>
        </p:txBody>
      </p:sp>
      <p:sp>
        <p:nvSpPr>
          <p:cNvPr id="7" name="TextBox 6"/>
          <p:cNvSpPr txBox="1"/>
          <p:nvPr/>
        </p:nvSpPr>
        <p:spPr>
          <a:xfrm>
            <a:off x="228600" y="2190750"/>
            <a:ext cx="3133725" cy="708025"/>
          </a:xfrm>
          <a:prstGeom prst="rect">
            <a:avLst/>
          </a:prstGeom>
          <a:noFill/>
        </p:spPr>
        <p:txBody>
          <a:bodyPr>
            <a:spAutoFit/>
          </a:bodyPr>
          <a:lstStyle/>
          <a:p>
            <a:pPr algn="ctr" eaLnBrk="1" hangingPunct="1">
              <a:defRPr/>
            </a:pPr>
            <a:r>
              <a:rPr lang="de-DE" sz="1600" spc="200" dirty="0">
                <a:solidFill>
                  <a:schemeClr val="accent1">
                    <a:lumMod val="50000"/>
                  </a:schemeClr>
                </a:solidFill>
                <a:latin typeface="Proxima Nova" charset="0"/>
                <a:ea typeface="Proxima Nova" charset="0"/>
                <a:cs typeface="Proxima Nova" charset="0"/>
              </a:rPr>
              <a:t>HERAUSFORDERUNGEN</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 Herausforderung?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Sekundäre Herausforderung?</a:t>
            </a:r>
          </a:p>
        </p:txBody>
      </p:sp>
      <p:sp>
        <p:nvSpPr>
          <p:cNvPr id="40968" name="TextBox 7"/>
          <p:cNvSpPr txBox="1">
            <a:spLocks noChangeArrowheads="1"/>
          </p:cNvSpPr>
          <p:nvPr/>
        </p:nvSpPr>
        <p:spPr bwMode="auto">
          <a:xfrm>
            <a:off x="185738" y="3486150"/>
            <a:ext cx="3133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600">
                <a:solidFill>
                  <a:srgbClr val="254061"/>
                </a:solidFill>
                <a:latin typeface="Proxima Nova" panose="02000506030000020004" pitchFamily="50" charset="0"/>
              </a:rPr>
              <a:t>WIE KÖNNEN WIR</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a:t>
            </a:r>
            <a:br>
              <a:rPr lang="de-DE" altLang="ja-JP" sz="1200">
                <a:solidFill>
                  <a:srgbClr val="254061"/>
                </a:solidFill>
                <a:latin typeface="Proxima Nova" panose="02000506030000020004" pitchFamily="50" charset="0"/>
              </a:rPr>
            </a:br>
            <a:r>
              <a:rPr lang="de-DE" altLang="ja-JP" sz="1200">
                <a:solidFill>
                  <a:srgbClr val="254061"/>
                </a:solidFill>
                <a:latin typeface="Proxima Nova" panose="02000506030000020004" pitchFamily="50" charset="0"/>
              </a:rPr>
              <a:t>ihre Ziele zu erreichen?</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ihre Herausforderungen zu meistern?</a:t>
            </a:r>
            <a:endParaRPr lang="en-US" altLang="en-US" sz="1200">
              <a:solidFill>
                <a:srgbClr val="254061"/>
              </a:solidFill>
              <a:latin typeface="Proxima Nova" panose="02000506030000020004" pitchFamily="50" charset="0"/>
            </a:endParaRPr>
          </a:p>
        </p:txBody>
      </p:sp>
      <p:sp>
        <p:nvSpPr>
          <p:cNvPr id="40969" name="TextBox 8"/>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0970" name="TextBox 9"/>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2: WAS?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471613"/>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ECHTE ZITATE</a:t>
            </a:r>
          </a:p>
          <a:p>
            <a:pPr algn="ctr" eaLnBrk="1" hangingPunct="1">
              <a:defRPr/>
            </a:pPr>
            <a:r>
              <a:rPr lang="de-DE" sz="1200" dirty="0">
                <a:solidFill>
                  <a:schemeClr val="accent1">
                    <a:lumMod val="50000"/>
                  </a:schemeClr>
                </a:solidFill>
                <a:latin typeface="Proxima Nova" charset="0"/>
                <a:ea typeface="Proxima Nova" charset="0"/>
                <a:cs typeface="Proxima Nova" charset="0"/>
              </a:rPr>
              <a:t>Über Ziele, Herausforderungen usw.</a:t>
            </a:r>
          </a:p>
        </p:txBody>
      </p:sp>
      <p:sp>
        <p:nvSpPr>
          <p:cNvPr id="6" name="TextBox 5"/>
          <p:cNvSpPr txBox="1"/>
          <p:nvPr/>
        </p:nvSpPr>
        <p:spPr>
          <a:xfrm>
            <a:off x="304800" y="34734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HÄUFIGE EINWÄNDE</a:t>
            </a:r>
          </a:p>
          <a:p>
            <a:pPr algn="ctr" eaLnBrk="1" hangingPunct="1">
              <a:defRPr/>
            </a:pPr>
            <a:r>
              <a:rPr lang="de-DE" sz="1200" dirty="0">
                <a:solidFill>
                  <a:schemeClr val="accent1">
                    <a:lumMod val="50000"/>
                  </a:schemeClr>
                </a:solidFill>
                <a:latin typeface="Proxima Nova" charset="0"/>
                <a:ea typeface="Proxima Nova" charset="0"/>
                <a:cs typeface="Proxima Nova" charset="0"/>
              </a:rPr>
              <a:t>Warum würde diese Persona unser Produkt/unseren Service nicht kaufen?</a:t>
            </a:r>
          </a:p>
        </p:txBody>
      </p:sp>
      <p:sp>
        <p:nvSpPr>
          <p:cNvPr id="41988" name="TextBox 6"/>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1989" name="TextBox 7"/>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3: WARUM?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43011" name="TextBox 3"/>
          <p:cNvSpPr txBox="1">
            <a:spLocks noChangeArrowheads="1"/>
          </p:cNvSpPr>
          <p:nvPr/>
        </p:nvSpPr>
        <p:spPr bwMode="auto">
          <a:xfrm>
            <a:off x="3581400" y="1428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43012" name="TextBox 3"/>
          <p:cNvSpPr txBox="1">
            <a:spLocks noChangeArrowheads="1"/>
          </p:cNvSpPr>
          <p:nvPr/>
        </p:nvSpPr>
        <p:spPr bwMode="auto">
          <a:xfrm>
            <a:off x="3581400" y="3333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5" name="TextBox 4"/>
          <p:cNvSpPr txBox="1"/>
          <p:nvPr/>
        </p:nvSpPr>
        <p:spPr>
          <a:xfrm>
            <a:off x="304800" y="1471613"/>
            <a:ext cx="2971800" cy="9540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MARKETING-BOTSCHAFT</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können wir unsere Lösung passend für unsere Persona beschreiben?</a:t>
            </a:r>
          </a:p>
        </p:txBody>
      </p:sp>
      <p:sp>
        <p:nvSpPr>
          <p:cNvPr id="6" name="TextBox 5"/>
          <p:cNvSpPr txBox="1"/>
          <p:nvPr/>
        </p:nvSpPr>
        <p:spPr>
          <a:xfrm>
            <a:off x="304800" y="34734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ELEVATOR PITCH</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überzeugen wir die Persona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von unserer Lösung!</a:t>
            </a:r>
          </a:p>
        </p:txBody>
      </p:sp>
      <p:sp>
        <p:nvSpPr>
          <p:cNvPr id="43015" name="TextBox 6"/>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3016" name="TextBox 7"/>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dirty="0">
                <a:solidFill>
                  <a:schemeClr val="bg1"/>
                </a:solidFill>
                <a:latin typeface="Proxima Nova" panose="02000506030000020004" pitchFamily="50" charset="0"/>
              </a:rPr>
              <a:t>ABSCHNITT 4: WIE?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7" name="TextBox 6"/>
          <p:cNvSpPr txBox="1"/>
          <p:nvPr/>
        </p:nvSpPr>
        <p:spPr>
          <a:xfrm>
            <a:off x="304800" y="1141413"/>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HINTERGRUND</a:t>
            </a:r>
          </a:p>
          <a:p>
            <a:pPr algn="ctr" eaLnBrk="1" hangingPunct="1">
              <a:defRPr/>
            </a:pPr>
            <a:r>
              <a:rPr lang="de-DE" sz="1200" dirty="0">
                <a:solidFill>
                  <a:schemeClr val="accent1">
                    <a:lumMod val="50000"/>
                  </a:schemeClr>
                </a:solidFill>
                <a:latin typeface="Proxima Nova" charset="0"/>
                <a:ea typeface="Proxima Nova" charset="0"/>
                <a:cs typeface="Proxima Nova" charset="0"/>
              </a:rPr>
              <a:t>Beruf? Karriereweg? Familie?</a:t>
            </a:r>
          </a:p>
        </p:txBody>
      </p:sp>
      <p:sp>
        <p:nvSpPr>
          <p:cNvPr id="8" name="TextBox 7"/>
          <p:cNvSpPr txBox="1"/>
          <p:nvPr/>
        </p:nvSpPr>
        <p:spPr>
          <a:xfrm>
            <a:off x="304800" y="2266950"/>
            <a:ext cx="2971800" cy="954088"/>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DEMOGRAFISCHE DATEN</a:t>
            </a:r>
          </a:p>
          <a:p>
            <a:pPr algn="ctr" eaLnBrk="1" hangingPunct="1">
              <a:defRPr/>
            </a:pPr>
            <a:r>
              <a:rPr lang="de-DE" sz="1200" dirty="0">
                <a:solidFill>
                  <a:schemeClr val="accent1">
                    <a:lumMod val="50000"/>
                  </a:schemeClr>
                </a:solidFill>
                <a:latin typeface="Proxima Nova" charset="0"/>
                <a:ea typeface="Proxima Nova" charset="0"/>
                <a:cs typeface="Proxima Nova" charset="0"/>
              </a:rPr>
              <a:t>Männlich oder weiblich?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Alter? Einkommen? Ort?</a:t>
            </a:r>
          </a:p>
        </p:txBody>
      </p:sp>
      <p:sp>
        <p:nvSpPr>
          <p:cNvPr id="9" name="TextBox 8"/>
          <p:cNvSpPr txBox="1"/>
          <p:nvPr/>
        </p:nvSpPr>
        <p:spPr>
          <a:xfrm>
            <a:off x="304800" y="3806825"/>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IDENTIFIKATOREN</a:t>
            </a:r>
          </a:p>
          <a:p>
            <a:pPr algn="ctr" eaLnBrk="1" hangingPunct="1">
              <a:defRPr/>
            </a:pPr>
            <a:r>
              <a:rPr lang="de-DE" sz="1200" dirty="0">
                <a:solidFill>
                  <a:schemeClr val="accent1">
                    <a:lumMod val="50000"/>
                  </a:schemeClr>
                </a:solidFill>
                <a:latin typeface="Proxima Nova" charset="0"/>
                <a:ea typeface="Proxima Nova" charset="0"/>
                <a:cs typeface="Proxima Nova" charset="0"/>
              </a:rPr>
              <a:t>Auftreten? Bevorzugtes Kommunikationsmittel?</a:t>
            </a:r>
          </a:p>
        </p:txBody>
      </p:sp>
      <p:sp>
        <p:nvSpPr>
          <p:cNvPr id="44038" name="TextBox 9"/>
          <p:cNvSpPr txBox="1">
            <a:spLocks noChangeArrowheads="1"/>
          </p:cNvSpPr>
          <p:nvPr/>
        </p:nvSpPr>
        <p:spPr bwMode="auto">
          <a:xfrm>
            <a:off x="66294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1: WER?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45059" name="TextBox 3"/>
          <p:cNvSpPr txBox="1">
            <a:spLocks noChangeArrowheads="1"/>
          </p:cNvSpPr>
          <p:nvPr/>
        </p:nvSpPr>
        <p:spPr bwMode="auto">
          <a:xfrm>
            <a:off x="3581400" y="95250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endParaRPr lang="en-US" altLang="en-US" sz="1400">
              <a:solidFill>
                <a:srgbClr val="1B404E"/>
              </a:solidFill>
              <a:latin typeface="Helvetica" panose="020B0604020202020204" pitchFamily="34" charset="0"/>
              <a:cs typeface="Arial" panose="020B0604020202020204" pitchFamily="34" charset="0"/>
            </a:endParaRPr>
          </a:p>
        </p:txBody>
      </p:sp>
      <p:sp>
        <p:nvSpPr>
          <p:cNvPr id="45060" name="TextBox 3"/>
          <p:cNvSpPr txBox="1">
            <a:spLocks noChangeArrowheads="1"/>
          </p:cNvSpPr>
          <p:nvPr/>
        </p:nvSpPr>
        <p:spPr bwMode="auto">
          <a:xfrm>
            <a:off x="3581400" y="2249488"/>
            <a:ext cx="5105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45061" name="TextBox 4"/>
          <p:cNvSpPr txBox="1">
            <a:spLocks noChangeArrowheads="1"/>
          </p:cNvSpPr>
          <p:nvPr/>
        </p:nvSpPr>
        <p:spPr bwMode="auto">
          <a:xfrm>
            <a:off x="3581400" y="3673475"/>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6" name="TextBox 5"/>
          <p:cNvSpPr txBox="1"/>
          <p:nvPr/>
        </p:nvSpPr>
        <p:spPr>
          <a:xfrm>
            <a:off x="304800" y="1135063"/>
            <a:ext cx="2971800" cy="5222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ZIELE</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Primäres Ziel? Sekundäres Ziel?</a:t>
            </a:r>
          </a:p>
        </p:txBody>
      </p:sp>
      <p:sp>
        <p:nvSpPr>
          <p:cNvPr id="7" name="TextBox 6"/>
          <p:cNvSpPr txBox="1"/>
          <p:nvPr/>
        </p:nvSpPr>
        <p:spPr>
          <a:xfrm>
            <a:off x="228600" y="2266950"/>
            <a:ext cx="3133725" cy="708025"/>
          </a:xfrm>
          <a:prstGeom prst="rect">
            <a:avLst/>
          </a:prstGeom>
          <a:noFill/>
        </p:spPr>
        <p:txBody>
          <a:bodyPr>
            <a:spAutoFit/>
          </a:bodyPr>
          <a:lstStyle/>
          <a:p>
            <a:pPr algn="ctr" eaLnBrk="1" hangingPunct="1">
              <a:defRPr/>
            </a:pPr>
            <a:r>
              <a:rPr lang="de-DE" sz="1600" spc="200" dirty="0">
                <a:solidFill>
                  <a:schemeClr val="accent1">
                    <a:lumMod val="50000"/>
                  </a:schemeClr>
                </a:solidFill>
                <a:latin typeface="Proxima Nova" charset="0"/>
                <a:ea typeface="Proxima Nova" charset="0"/>
                <a:cs typeface="Proxima Nova" charset="0"/>
              </a:rPr>
              <a:t>HERAUSFORDERUNGEN</a:t>
            </a:r>
          </a:p>
          <a:p>
            <a:pPr algn="ctr" eaLnBrk="1" hangingPunct="1">
              <a:defRPr/>
            </a:pPr>
            <a:r>
              <a:rPr lang="de-DE" sz="1200" dirty="0">
                <a:solidFill>
                  <a:schemeClr val="accent1">
                    <a:lumMod val="50000"/>
                  </a:schemeClr>
                </a:solidFill>
                <a:latin typeface="Proxima Nova" charset="0"/>
                <a:ea typeface="Proxima Nova" charset="0"/>
                <a:cs typeface="Proxima Nova" charset="0"/>
              </a:rPr>
              <a:t>Primäre Herausforderung?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Sekundäre Herausforderung?</a:t>
            </a:r>
          </a:p>
        </p:txBody>
      </p:sp>
      <p:sp>
        <p:nvSpPr>
          <p:cNvPr id="45064" name="TextBox 7"/>
          <p:cNvSpPr txBox="1">
            <a:spLocks noChangeArrowheads="1"/>
          </p:cNvSpPr>
          <p:nvPr/>
        </p:nvSpPr>
        <p:spPr bwMode="auto">
          <a:xfrm>
            <a:off x="304800" y="3551238"/>
            <a:ext cx="30146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600">
                <a:solidFill>
                  <a:srgbClr val="254061"/>
                </a:solidFill>
                <a:latin typeface="Proxima Nova" panose="02000506030000020004" pitchFamily="50" charset="0"/>
              </a:rPr>
              <a:t>WIE KÖNNEN WIR</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a:t>
            </a:r>
            <a:br>
              <a:rPr lang="de-DE" altLang="ja-JP" sz="1200">
                <a:solidFill>
                  <a:srgbClr val="254061"/>
                </a:solidFill>
                <a:latin typeface="Proxima Nova" panose="02000506030000020004" pitchFamily="50" charset="0"/>
              </a:rPr>
            </a:br>
            <a:r>
              <a:rPr lang="de-DE" altLang="ja-JP" sz="1200">
                <a:solidFill>
                  <a:srgbClr val="254061"/>
                </a:solidFill>
                <a:latin typeface="Proxima Nova" panose="02000506030000020004" pitchFamily="50" charset="0"/>
              </a:rPr>
              <a:t>ihre Ziele zu erreichen?</a:t>
            </a:r>
          </a:p>
          <a:p>
            <a:pPr algn="ctr" eaLnBrk="1" hangingPunct="1">
              <a:spcBef>
                <a:spcPct val="0"/>
              </a:spcBef>
              <a:buFontTx/>
              <a:buNone/>
            </a:pPr>
            <a:r>
              <a:rPr lang="de-DE" altLang="ja-JP" sz="1200">
                <a:solidFill>
                  <a:srgbClr val="254061"/>
                </a:solidFill>
                <a:latin typeface="Proxima Nova" panose="02000506030000020004" pitchFamily="50" charset="0"/>
              </a:rPr>
              <a:t>... unserer Persona dabei helfen, ihre Herausforderungen zu meistern?</a:t>
            </a:r>
            <a:endParaRPr lang="en-US" altLang="en-US" sz="1200">
              <a:solidFill>
                <a:srgbClr val="254061"/>
              </a:solidFill>
              <a:latin typeface="Proxima Nova" panose="02000506030000020004" pitchFamily="50" charset="0"/>
            </a:endParaRPr>
          </a:p>
        </p:txBody>
      </p:sp>
      <p:sp>
        <p:nvSpPr>
          <p:cNvPr id="45065" name="TextBox 8"/>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5066" name="TextBox 9"/>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2: WAS?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590675"/>
            <a:ext cx="2971800" cy="52387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ECHTE ZITATE</a:t>
            </a:r>
          </a:p>
          <a:p>
            <a:pPr algn="ctr" eaLnBrk="1" hangingPunct="1">
              <a:defRPr/>
            </a:pPr>
            <a:r>
              <a:rPr lang="de-DE" sz="1200" dirty="0">
                <a:solidFill>
                  <a:schemeClr val="accent1">
                    <a:lumMod val="50000"/>
                  </a:schemeClr>
                </a:solidFill>
                <a:latin typeface="Proxima Nova" charset="0"/>
                <a:ea typeface="Proxima Nova" charset="0"/>
                <a:cs typeface="Proxima Nova" charset="0"/>
              </a:rPr>
              <a:t>Über Ziele, Herausforderungen usw.</a:t>
            </a:r>
          </a:p>
        </p:txBody>
      </p:sp>
      <p:sp>
        <p:nvSpPr>
          <p:cNvPr id="6" name="TextBox 5"/>
          <p:cNvSpPr txBox="1"/>
          <p:nvPr/>
        </p:nvSpPr>
        <p:spPr>
          <a:xfrm>
            <a:off x="304800" y="33337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HÄUFIGE EINWÄNDE</a:t>
            </a:r>
          </a:p>
          <a:p>
            <a:pPr algn="ctr" eaLnBrk="1" hangingPunct="1">
              <a:defRPr/>
            </a:pPr>
            <a:r>
              <a:rPr lang="de-DE" sz="1200" dirty="0">
                <a:solidFill>
                  <a:schemeClr val="accent1">
                    <a:lumMod val="50000"/>
                  </a:schemeClr>
                </a:solidFill>
                <a:latin typeface="Proxima Nova" charset="0"/>
                <a:ea typeface="Proxima Nova" charset="0"/>
                <a:cs typeface="Proxima Nova" charset="0"/>
              </a:rPr>
              <a:t>Warum würde diese Persona unser Produkt/unseren Service nicht kaufen?</a:t>
            </a:r>
          </a:p>
        </p:txBody>
      </p:sp>
      <p:sp>
        <p:nvSpPr>
          <p:cNvPr id="46084" name="TextBox 6"/>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6085" name="TextBox 7"/>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chemeClr val="bg1"/>
                </a:solidFill>
                <a:latin typeface="Proxima Nova" panose="02000506030000020004" pitchFamily="50" charset="0"/>
              </a:rPr>
              <a:t>ABSCHNITT 3: WARUM?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extBox 7"/>
          <p:cNvSpPr txBox="1">
            <a:spLocks noChangeArrowheads="1"/>
          </p:cNvSpPr>
          <p:nvPr/>
        </p:nvSpPr>
        <p:spPr bwMode="auto">
          <a:xfrm>
            <a:off x="3657600" y="361950"/>
            <a:ext cx="220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200" b="1">
                <a:solidFill>
                  <a:srgbClr val="F36019"/>
                </a:solidFill>
                <a:latin typeface="Helvetica" panose="020B0604020202020204" pitchFamily="34" charset="0"/>
                <a:cs typeface="Arial" panose="020B0604020202020204" pitchFamily="34" charset="0"/>
              </a:rPr>
              <a:t>[hier Daten eingeben]</a:t>
            </a:r>
          </a:p>
        </p:txBody>
      </p:sp>
      <p:sp>
        <p:nvSpPr>
          <p:cNvPr id="47107" name="TextBox 3"/>
          <p:cNvSpPr txBox="1">
            <a:spLocks noChangeArrowheads="1"/>
          </p:cNvSpPr>
          <p:nvPr/>
        </p:nvSpPr>
        <p:spPr bwMode="auto">
          <a:xfrm>
            <a:off x="3581400" y="1428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47108" name="TextBox 3"/>
          <p:cNvSpPr txBox="1">
            <a:spLocks noChangeArrowheads="1"/>
          </p:cNvSpPr>
          <p:nvPr/>
        </p:nvSpPr>
        <p:spPr bwMode="auto">
          <a:xfrm>
            <a:off x="3581400" y="3333750"/>
            <a:ext cx="510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200">
                <a:solidFill>
                  <a:srgbClr val="1B404E"/>
                </a:solidFill>
                <a:latin typeface="Helvetica" panose="020B0604020202020204" pitchFamily="34" charset="0"/>
                <a:cs typeface="Arial" panose="020B0604020202020204" pitchFamily="34" charset="0"/>
              </a:rPr>
              <a:t>[hier Daten eingeben]</a:t>
            </a:r>
          </a:p>
        </p:txBody>
      </p:sp>
      <p:sp>
        <p:nvSpPr>
          <p:cNvPr id="5" name="TextBox 4"/>
          <p:cNvSpPr txBox="1"/>
          <p:nvPr/>
        </p:nvSpPr>
        <p:spPr>
          <a:xfrm>
            <a:off x="304800" y="1471613"/>
            <a:ext cx="2971800" cy="954087"/>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MARKETING-BOTSCHAFT</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können wir unsere Lösung passend für unsere Persona beschreiben?</a:t>
            </a:r>
          </a:p>
        </p:txBody>
      </p:sp>
      <p:sp>
        <p:nvSpPr>
          <p:cNvPr id="6" name="TextBox 5"/>
          <p:cNvSpPr txBox="1"/>
          <p:nvPr/>
        </p:nvSpPr>
        <p:spPr>
          <a:xfrm>
            <a:off x="330200" y="3486150"/>
            <a:ext cx="2971800" cy="708025"/>
          </a:xfrm>
          <a:prstGeom prst="rect">
            <a:avLst/>
          </a:prstGeom>
          <a:noFill/>
        </p:spPr>
        <p:txBody>
          <a:bodyPr>
            <a:spAutoFit/>
          </a:bodyPr>
          <a:lstStyle/>
          <a:p>
            <a:pPr algn="ctr" eaLnBrk="1" hangingPunct="1">
              <a:defRPr/>
            </a:pPr>
            <a:r>
              <a:rPr lang="de-DE" sz="1600" spc="300" dirty="0">
                <a:solidFill>
                  <a:schemeClr val="accent1">
                    <a:lumMod val="50000"/>
                  </a:schemeClr>
                </a:solidFill>
                <a:latin typeface="Proxima Nova" charset="0"/>
                <a:ea typeface="Proxima Nova" charset="0"/>
                <a:cs typeface="Proxima Nova" charset="0"/>
              </a:rPr>
              <a:t>ELEVATOR PITCH</a:t>
            </a:r>
          </a:p>
          <a:p>
            <a:pPr algn="ctr" eaLnBrk="1" hangingPunct="1">
              <a:defRPr/>
            </a:pPr>
            <a:r>
              <a:rPr lang="de-DE" sz="1200" dirty="0">
                <a:solidFill>
                  <a:schemeClr val="accent1">
                    <a:lumMod val="50000"/>
                  </a:schemeClr>
                </a:solidFill>
                <a:latin typeface="Proxima Nova" charset="0"/>
                <a:ea typeface="Proxima Nova" charset="0"/>
                <a:cs typeface="Proxima Nova" charset="0"/>
              </a:rPr>
              <a:t>Wie überzeugen wir die Persona </a:t>
            </a:r>
            <a:br>
              <a:rPr lang="de-DE" sz="1200" dirty="0">
                <a:solidFill>
                  <a:schemeClr val="accent1">
                    <a:lumMod val="50000"/>
                  </a:schemeClr>
                </a:solidFill>
                <a:latin typeface="Proxima Nova" charset="0"/>
                <a:ea typeface="Proxima Nova" charset="0"/>
                <a:cs typeface="Proxima Nova" charset="0"/>
              </a:rPr>
            </a:br>
            <a:r>
              <a:rPr lang="de-DE" sz="1200" dirty="0">
                <a:solidFill>
                  <a:schemeClr val="accent1">
                    <a:lumMod val="50000"/>
                  </a:schemeClr>
                </a:solidFill>
                <a:latin typeface="Proxima Nova" charset="0"/>
                <a:ea typeface="Proxima Nova" charset="0"/>
                <a:cs typeface="Proxima Nova" charset="0"/>
              </a:rPr>
              <a:t>von unserer Lösung!</a:t>
            </a:r>
          </a:p>
        </p:txBody>
      </p:sp>
      <p:sp>
        <p:nvSpPr>
          <p:cNvPr id="47111" name="TextBox 6"/>
          <p:cNvSpPr txBox="1">
            <a:spLocks noChangeArrowheads="1"/>
          </p:cNvSpPr>
          <p:nvPr/>
        </p:nvSpPr>
        <p:spPr bwMode="auto">
          <a:xfrm>
            <a:off x="838200" y="34290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a:solidFill>
                  <a:srgbClr val="1B404E"/>
                </a:solidFill>
                <a:latin typeface="Proxima Nova" panose="02000506030000020004" pitchFamily="50" charset="0"/>
              </a:rPr>
              <a:t>PERSONA-NAME</a:t>
            </a:r>
            <a:endParaRPr lang="en-US" altLang="en-US" sz="1400" b="1">
              <a:latin typeface="Proxima Nova" panose="02000506030000020004" pitchFamily="50" charset="0"/>
            </a:endParaRPr>
          </a:p>
        </p:txBody>
      </p:sp>
      <p:sp>
        <p:nvSpPr>
          <p:cNvPr id="47112" name="TextBox 7"/>
          <p:cNvSpPr txBox="1">
            <a:spLocks noChangeArrowheads="1"/>
          </p:cNvSpPr>
          <p:nvPr/>
        </p:nvSpPr>
        <p:spPr bwMode="auto">
          <a:xfrm>
            <a:off x="6553200" y="323850"/>
            <a:ext cx="260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ja-JP" sz="1400" b="1" dirty="0">
                <a:solidFill>
                  <a:schemeClr val="bg1"/>
                </a:solidFill>
                <a:latin typeface="Proxima Nova" panose="02000506030000020004" pitchFamily="50" charset="0"/>
              </a:rPr>
              <a:t>ABSCHNITT 4: WIE?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Was sind Buyer-Personas?</a:t>
            </a:r>
          </a:p>
        </p:txBody>
      </p:sp>
      <p:sp>
        <p:nvSpPr>
          <p:cNvPr id="17411" name="TextBox 3"/>
          <p:cNvSpPr txBox="1">
            <a:spLocks noChangeArrowheads="1"/>
          </p:cNvSpPr>
          <p:nvPr/>
        </p:nvSpPr>
        <p:spPr bwMode="auto">
          <a:xfrm>
            <a:off x="827088" y="1857375"/>
            <a:ext cx="75549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Buyer-Personas sind fiktive, verallgemeinerte Darstellungen Ihrer idealen Kunden. Sie helfen Ihnen dabei, Ihre Kunden (und potenziellen Kunden) besser zu verstehen. So können Sie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Ihre Inhalte einfacher auf die spezifischen Anforderungen, Verhaltensweisen und Interessen unterschiedlicher Zielgruppen zuschneiden.</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Die besten Buyer-Personas basieren auf Marktforschungsdaten und Informationen über Ihre bestehenden Kunden (z. B. aus Umfragen, Interviews usw.). Je nach Art Ihres Unternehmens können Sie nur eine, zwei oder vielleicht sogar 10 oder 20 Buyer-Personas haben. </a:t>
            </a:r>
            <a:r>
              <a:rPr lang="de-DE" altLang="ja-JP" sz="1200" i="1" dirty="0">
                <a:solidFill>
                  <a:srgbClr val="1B404E"/>
                </a:solidFill>
                <a:latin typeface="Helvetica" panose="020B0604020202020204" pitchFamily="34" charset="0"/>
                <a:cs typeface="Arial" panose="020B0604020202020204" pitchFamily="34" charset="0"/>
              </a:rPr>
              <a:t>(Hinweis: Wenn Sie gerade erst damit beginnen, Buyer-Personas zu erstellen, fangen Sie klein an. Sie können später bei Bedarf weitere Buyer-Personas erstellen.)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Was sind negative Personas?</a:t>
            </a:r>
          </a:p>
        </p:txBody>
      </p:sp>
      <p:sp>
        <p:nvSpPr>
          <p:cNvPr id="18435" name="TextBox 3"/>
          <p:cNvSpPr txBox="1">
            <a:spLocks noChangeArrowheads="1"/>
          </p:cNvSpPr>
          <p:nvPr/>
        </p:nvSpPr>
        <p:spPr bwMode="auto">
          <a:xfrm>
            <a:off x="827088" y="1857375"/>
            <a:ext cx="7326312"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Eine negative – oder auszuschließende – Persona ist das Gegenteil des </a:t>
            </a:r>
            <a:r>
              <a:rPr lang="de-DE" altLang="ja-JP" sz="1400" i="1" dirty="0">
                <a:solidFill>
                  <a:srgbClr val="1B404E"/>
                </a:solidFill>
                <a:latin typeface="Helvetica" panose="020B0604020202020204" pitchFamily="34" charset="0"/>
                <a:cs typeface="Arial" panose="020B0604020202020204" pitchFamily="34" charset="0"/>
              </a:rPr>
              <a:t>idealen</a:t>
            </a:r>
            <a:r>
              <a:rPr lang="de-DE" altLang="ja-JP" sz="1400" dirty="0">
                <a:solidFill>
                  <a:srgbClr val="1B404E"/>
                </a:solidFill>
                <a:latin typeface="Helvetica" panose="020B0604020202020204" pitchFamily="34" charset="0"/>
                <a:cs typeface="Arial" panose="020B0604020202020204" pitchFamily="34" charset="0"/>
              </a:rPr>
              <a:t> Kunden: Sie repräsentiert also eine Zielgruppe, die Sie sich </a:t>
            </a:r>
            <a:r>
              <a:rPr lang="de-DE" altLang="ja-JP" sz="1400" i="1" dirty="0">
                <a:solidFill>
                  <a:srgbClr val="1B404E"/>
                </a:solidFill>
                <a:latin typeface="Helvetica" panose="020B0604020202020204" pitchFamily="34" charset="0"/>
                <a:cs typeface="Arial" panose="020B0604020202020204" pitchFamily="34" charset="0"/>
              </a:rPr>
              <a:t>nicht</a:t>
            </a:r>
            <a:r>
              <a:rPr lang="de-DE" altLang="ja-JP" sz="1400" dirty="0">
                <a:solidFill>
                  <a:srgbClr val="1B404E"/>
                </a:solidFill>
                <a:latin typeface="Helvetica" panose="020B0604020202020204" pitchFamily="34" charset="0"/>
                <a:cs typeface="Arial" panose="020B0604020202020204" pitchFamily="34" charset="0"/>
              </a:rPr>
              <a:t> als Kunden wünschen. </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Dazu zählen beispielsweise fortgeschrittene Nutzer, deren Ansprüche und Anwendungsbereiche Ihr Produkt oder Ihr Service nicht bedienen kann, oder Studenten, die Ihre Inhalte nur zu Recherche- oder Informationszwecken verwenden. Oder aber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auch Kunden, bei denen die </a:t>
            </a:r>
            <a:r>
              <a:rPr lang="de-DE" altLang="ja-JP" sz="1400" dirty="0" err="1">
                <a:solidFill>
                  <a:srgbClr val="1B404E"/>
                </a:solidFill>
                <a:latin typeface="Helvetica" panose="020B0604020202020204" pitchFamily="34" charset="0"/>
                <a:cs typeface="Arial" panose="020B0604020202020204" pitchFamily="34" charset="0"/>
              </a:rPr>
              <a:t>Akquisekosten</a:t>
            </a:r>
            <a:r>
              <a:rPr lang="de-DE" altLang="ja-JP" sz="1400" dirty="0">
                <a:solidFill>
                  <a:srgbClr val="1B404E"/>
                </a:solidFill>
                <a:latin typeface="Helvetica" panose="020B0604020202020204" pitchFamily="34" charset="0"/>
                <a:cs typeface="Arial" panose="020B0604020202020204" pitchFamily="34" charset="0"/>
              </a:rPr>
              <a:t> im Verhältnis zum erzielten ROI einfach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zu hoch sind (z. B. weil der durchschnittliche Verkaufspreis zu niedrig ist, die Gefahr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der Abwanderung zu hoch ist oder es unwahrscheinlich ist, dass die Persona wieder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bei Ihrem Unternehmen etwas kaufen wird.)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Wie kann man Personas nutzen?</a:t>
            </a:r>
          </a:p>
        </p:txBody>
      </p:sp>
      <p:sp>
        <p:nvSpPr>
          <p:cNvPr id="19459" name="TextBox 3"/>
          <p:cNvSpPr txBox="1">
            <a:spLocks noChangeArrowheads="1"/>
          </p:cNvSpPr>
          <p:nvPr/>
        </p:nvSpPr>
        <p:spPr bwMode="auto">
          <a:xfrm>
            <a:off x="827088" y="1857375"/>
            <a:ext cx="73850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Grundsätzlich können Sie Ihr Marketing mithilfe von Buyer-Personas gezielt an unterschiedliche Zielgruppen-Segmente anpassen und entsprechend personalisieren. Anstatt also dieselbe Lead-Pflege-E-Mail an alle Kontakte in der Datenbank zu schicken, können Sie eine Segmentierung nach Buyer-Personas vornehmen und Ihre Botschaft </a:t>
            </a:r>
            <a:br>
              <a:rPr lang="de-DE" altLang="ja-JP" sz="1400">
                <a:solidFill>
                  <a:srgbClr val="1B404E"/>
                </a:solidFill>
                <a:latin typeface="Helvetica" panose="020B0604020202020204" pitchFamily="34" charset="0"/>
                <a:cs typeface="Arial" panose="020B0604020202020204" pitchFamily="34" charset="0"/>
              </a:rPr>
            </a:br>
            <a:r>
              <a:rPr lang="de-DE" altLang="ja-JP" sz="1400">
                <a:solidFill>
                  <a:srgbClr val="1B404E"/>
                </a:solidFill>
                <a:latin typeface="Helvetica" panose="020B0604020202020204" pitchFamily="34" charset="0"/>
                <a:cs typeface="Arial" panose="020B0604020202020204" pitchFamily="34" charset="0"/>
              </a:rPr>
              <a:t>auf die jeweiligen Informationen zuschneiden, die Ihnen über diese Personas vorliegen.</a:t>
            </a:r>
          </a:p>
          <a:p>
            <a:pPr eaLnBrk="1" hangingPunct="1">
              <a:lnSpc>
                <a:spcPct val="130000"/>
              </a:lnSpc>
              <a:spcBef>
                <a:spcPct val="0"/>
              </a:spcBef>
              <a:buFontTx/>
              <a:buNone/>
            </a:pPr>
            <a:endParaRPr lang="en-US" altLang="en-US" sz="140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a:solidFill>
                  <a:srgbClr val="1B404E"/>
                </a:solidFill>
                <a:latin typeface="Helvetica" panose="020B0604020202020204" pitchFamily="34" charset="0"/>
                <a:cs typeface="Arial" panose="020B0604020202020204" pitchFamily="34" charset="0"/>
              </a:rPr>
              <a:t>Wenn Sie sich nun noch die Zeit nehmen, negative Personas zu erstellen, können </a:t>
            </a:r>
            <a:br>
              <a:rPr lang="de-DE" altLang="ja-JP" sz="1400">
                <a:solidFill>
                  <a:srgbClr val="1B404E"/>
                </a:solidFill>
                <a:latin typeface="Helvetica" panose="020B0604020202020204" pitchFamily="34" charset="0"/>
                <a:cs typeface="Arial" panose="020B0604020202020204" pitchFamily="34" charset="0"/>
              </a:rPr>
            </a:br>
            <a:r>
              <a:rPr lang="de-DE" altLang="ja-JP" sz="1400">
                <a:solidFill>
                  <a:srgbClr val="1B404E"/>
                </a:solidFill>
                <a:latin typeface="Helvetica" panose="020B0604020202020204" pitchFamily="34" charset="0"/>
                <a:cs typeface="Arial" panose="020B0604020202020204" pitchFamily="34" charset="0"/>
              </a:rPr>
              <a:t>Sie zudem „schwarze Schafe“ vom Rest der Kontakte trennen. Dadurch können </a:t>
            </a:r>
            <a:br>
              <a:rPr lang="de-DE" altLang="ja-JP" sz="1400">
                <a:solidFill>
                  <a:srgbClr val="1B404E"/>
                </a:solidFill>
                <a:latin typeface="Helvetica" panose="020B0604020202020204" pitchFamily="34" charset="0"/>
                <a:cs typeface="Arial" panose="020B0604020202020204" pitchFamily="34" charset="0"/>
              </a:rPr>
            </a:br>
            <a:r>
              <a:rPr lang="de-DE" altLang="ja-JP" sz="1400">
                <a:solidFill>
                  <a:srgbClr val="1B404E"/>
                </a:solidFill>
                <a:latin typeface="Helvetica" panose="020B0604020202020204" pitchFamily="34" charset="0"/>
                <a:cs typeface="Arial" panose="020B0604020202020204" pitchFamily="34" charset="0"/>
              </a:rPr>
              <a:t>Sie Ihre Kosten pro Lead und pro Kunde reduzieren und die Produktivität Ihrer Vertriebsaktivitäten optimieren.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935038" y="819150"/>
            <a:ext cx="6837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Wie kann man Personas nutzen?</a:t>
            </a:r>
          </a:p>
        </p:txBody>
      </p:sp>
      <p:sp>
        <p:nvSpPr>
          <p:cNvPr id="20483" name="TextBox 3">
            <a:hlinkClick r:id="rId4"/>
          </p:cNvPr>
          <p:cNvSpPr txBox="1">
            <a:spLocks noChangeArrowheads="1"/>
          </p:cNvSpPr>
          <p:nvPr/>
        </p:nvSpPr>
        <p:spPr bwMode="auto">
          <a:xfrm>
            <a:off x="827088" y="1857375"/>
            <a:ext cx="473551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In Verbindung mit </a:t>
            </a:r>
            <a:r>
              <a:rPr lang="de-DE" altLang="ja-JP" sz="1400" dirty="0" err="1">
                <a:solidFill>
                  <a:srgbClr val="1B404E"/>
                </a:solidFill>
                <a:latin typeface="Helvetica" panose="020B0604020202020204" pitchFamily="34" charset="0"/>
                <a:cs typeface="Arial" panose="020B0604020202020204" pitchFamily="34" charset="0"/>
              </a:rPr>
              <a:t>Lifecycle</a:t>
            </a:r>
            <a:r>
              <a:rPr lang="de-DE" altLang="ja-JP" sz="1400" dirty="0">
                <a:solidFill>
                  <a:srgbClr val="1B404E"/>
                </a:solidFill>
                <a:latin typeface="Helvetica" panose="020B0604020202020204" pitchFamily="34" charset="0"/>
                <a:cs typeface="Arial" panose="020B0604020202020204" pitchFamily="34" charset="0"/>
              </a:rPr>
              <a:t>-Phasen (d. h. wie weit eine Person in Ihrem Verkaufsprozess fortgeschritten ist) helfen Ihnen Buyer-Personas dabei, Inhalte gezielt einzelnen Phasen zuzuordnen. </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hlinkClick r:id="rId4"/>
            </a:endParaRPr>
          </a:p>
          <a:p>
            <a:pPr eaLnBrk="1" hangingPunct="1">
              <a:lnSpc>
                <a:spcPct val="130000"/>
              </a:lnSpc>
              <a:spcBef>
                <a:spcPct val="0"/>
              </a:spcBef>
              <a:buFontTx/>
              <a:buNone/>
            </a:pPr>
            <a:r>
              <a:rPr lang="de-DE" altLang="ja-JP" sz="1200" i="1" dirty="0">
                <a:solidFill>
                  <a:srgbClr val="1B404E"/>
                </a:solidFill>
                <a:latin typeface="Helvetica" panose="020B0604020202020204" pitchFamily="34" charset="0"/>
                <a:cs typeface="Arial" panose="020B0604020202020204" pitchFamily="34" charset="0"/>
                <a:hlinkClick r:id="rId5"/>
              </a:rPr>
              <a:t>Um weitere Informationen über den „Content-Mapping“-Prozess zu erhalten, klicken Sie hier mit der rechten Maustaste und wählen Sie „Hyperlink öffnen“.</a:t>
            </a:r>
            <a:endParaRPr lang="en-US" altLang="en-US" sz="1200" i="1" dirty="0">
              <a:solidFill>
                <a:srgbClr val="1B404E"/>
              </a:solidFill>
              <a:latin typeface="Helvetica" panose="020B0604020202020204" pitchFamily="34" charset="0"/>
              <a:cs typeface="Arial" panose="020B0604020202020204" pitchFamily="34" charset="0"/>
            </a:endParaRPr>
          </a:p>
        </p:txBody>
      </p:sp>
      <p:sp>
        <p:nvSpPr>
          <p:cNvPr id="20484" name="TextBox 3"/>
          <p:cNvSpPr txBox="1">
            <a:spLocks noChangeArrowheads="1"/>
          </p:cNvSpPr>
          <p:nvPr/>
        </p:nvSpPr>
        <p:spPr bwMode="auto">
          <a:xfrm>
            <a:off x="6096000" y="860425"/>
            <a:ext cx="1219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200">
                <a:solidFill>
                  <a:srgbClr val="1B404E"/>
                </a:solidFill>
                <a:latin typeface="Helvetica" panose="020B0604020202020204" pitchFamily="34" charset="0"/>
                <a:cs typeface="Arial" panose="020B0604020202020204" pitchFamily="34" charset="0"/>
              </a:rPr>
              <a:t>(Fortsetzung)</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639886"/>
            <a:ext cx="2057400" cy="323359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935038" y="819150"/>
            <a:ext cx="727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Wie erstellt man Buyer-Personas?</a:t>
            </a:r>
          </a:p>
        </p:txBody>
      </p:sp>
      <p:sp>
        <p:nvSpPr>
          <p:cNvPr id="20483" name="TextBox 3"/>
          <p:cNvSpPr txBox="1">
            <a:spLocks noChangeArrowheads="1"/>
          </p:cNvSpPr>
          <p:nvPr/>
        </p:nvSpPr>
        <p:spPr bwMode="auto">
          <a:xfrm>
            <a:off x="838200" y="1857375"/>
            <a:ext cx="75549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Buyer-Personas lassen sich durch Recherche, Umfragen und Interviews mit Ihrer anvisierten Zielgruppe erstellen. Dazu gehören Kunden, potenzielle Kunden und Personen außerhalb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Ihrer Kontaktdatenbank, die als Zielgruppe in Frage kommen könnten. </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Diese praktischen Methoden helfen Ihnen, an die benötigten Daten zu kommen:</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a:p>
            <a:pPr marL="285750" indent="-285750" eaLnBrk="1" hangingPunct="1">
              <a:lnSpc>
                <a:spcPct val="130000"/>
              </a:lnSpc>
              <a:spcBef>
                <a:spcPct val="0"/>
              </a:spcBef>
            </a:pPr>
            <a:r>
              <a:rPr lang="de-DE" altLang="ja-JP" sz="1400" dirty="0">
                <a:solidFill>
                  <a:srgbClr val="1B404E"/>
                </a:solidFill>
                <a:latin typeface="Helvetica" panose="020B0604020202020204" pitchFamily="34" charset="0"/>
                <a:cs typeface="Arial" panose="020B0604020202020204" pitchFamily="34" charset="0"/>
              </a:rPr>
              <a:t>Führen Sie Interviews mit Kunden durch (telefonisch oder persönlich), um herauszufinden, was ihnen an Ihrem Produkt oder Service gefällt.</a:t>
            </a:r>
          </a:p>
          <a:p>
            <a:pPr eaLnBrk="1" hangingPunct="1">
              <a:lnSpc>
                <a:spcPct val="130000"/>
              </a:lnSpc>
              <a:spcBef>
                <a:spcPct val="0"/>
              </a:spcBef>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pPr>
            <a:endParaRPr lang="en-US" altLang="en-US" sz="1400" dirty="0">
              <a:solidFill>
                <a:srgbClr val="1B404E"/>
              </a:solidFill>
              <a:latin typeface="Helvetica"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935038" y="819150"/>
            <a:ext cx="7218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Wie erstellt man Buyer-Personas?</a:t>
            </a:r>
          </a:p>
        </p:txBody>
      </p:sp>
      <p:sp>
        <p:nvSpPr>
          <p:cNvPr id="22531" name="TextBox 3"/>
          <p:cNvSpPr txBox="1">
            <a:spLocks noChangeArrowheads="1"/>
          </p:cNvSpPr>
          <p:nvPr/>
        </p:nvSpPr>
        <p:spPr bwMode="auto">
          <a:xfrm>
            <a:off x="6400800" y="841375"/>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200">
                <a:solidFill>
                  <a:srgbClr val="1B404E"/>
                </a:solidFill>
                <a:latin typeface="Helvetica" panose="020B0604020202020204" pitchFamily="34" charset="0"/>
                <a:cs typeface="Arial" panose="020B0604020202020204" pitchFamily="34" charset="0"/>
              </a:rPr>
              <a:t>(Fortsetzung)</a:t>
            </a:r>
          </a:p>
        </p:txBody>
      </p:sp>
      <p:sp>
        <p:nvSpPr>
          <p:cNvPr id="21508" name="TextBox 3"/>
          <p:cNvSpPr txBox="1">
            <a:spLocks noChangeArrowheads="1"/>
          </p:cNvSpPr>
          <p:nvPr/>
        </p:nvSpPr>
        <p:spPr bwMode="auto">
          <a:xfrm>
            <a:off x="838200" y="1733550"/>
            <a:ext cx="79248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1800"/>
              </a:lnSpc>
              <a:spcBef>
                <a:spcPct val="0"/>
              </a:spcBef>
            </a:pPr>
            <a:r>
              <a:rPr lang="de-DE" altLang="ja-JP" sz="1400" dirty="0">
                <a:solidFill>
                  <a:srgbClr val="1B404E"/>
                </a:solidFill>
                <a:latin typeface="Helvetica" panose="020B0604020202020204" pitchFamily="34" charset="0"/>
                <a:cs typeface="Arial" panose="020B0604020202020204" pitchFamily="34" charset="0"/>
              </a:rPr>
              <a:t>Werfen Sie einen Blick in Ihre Kontaktdatenbank, um Trends zu erkennen,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z. B. wie bestimmte Leads oder Kunden Ihre Inhalte finden und konsumieren.</a:t>
            </a:r>
          </a:p>
          <a:p>
            <a:pPr eaLnBrk="1" hangingPunct="1">
              <a:lnSpc>
                <a:spcPct val="130000"/>
              </a:lnSpc>
              <a:spcBef>
                <a:spcPct val="0"/>
              </a:spcBef>
            </a:pPr>
            <a:endParaRPr lang="en-US" altLang="en-US" sz="800" dirty="0">
              <a:solidFill>
                <a:srgbClr val="1B404E"/>
              </a:solidFill>
              <a:latin typeface="Helvetica" panose="020B0604020202020204" pitchFamily="34" charset="0"/>
              <a:cs typeface="Arial" panose="020B0604020202020204" pitchFamily="34" charset="0"/>
            </a:endParaRPr>
          </a:p>
          <a:p>
            <a:pPr eaLnBrk="1" hangingPunct="1">
              <a:lnSpc>
                <a:spcPts val="1800"/>
              </a:lnSpc>
              <a:spcBef>
                <a:spcPct val="0"/>
              </a:spcBef>
            </a:pPr>
            <a:r>
              <a:rPr lang="de-DE" altLang="ja-JP" sz="1400" dirty="0">
                <a:solidFill>
                  <a:srgbClr val="1B404E"/>
                </a:solidFill>
                <a:latin typeface="Helvetica" panose="020B0604020202020204" pitchFamily="34" charset="0"/>
                <a:cs typeface="Arial" panose="020B0604020202020204" pitchFamily="34" charset="0"/>
              </a:rPr>
              <a:t>Wenn Sie Formulare auf Ihrer Website nutzen, sollten Sie Formularfelder zur </a:t>
            </a:r>
            <a:br>
              <a:rPr lang="de-DE" altLang="ja-JP" sz="1400" dirty="0">
                <a:solidFill>
                  <a:srgbClr val="1B404E"/>
                </a:solidFill>
                <a:latin typeface="Helvetica" panose="020B0604020202020204" pitchFamily="34" charset="0"/>
                <a:cs typeface="Arial" panose="020B0604020202020204" pitchFamily="34" charset="0"/>
              </a:rPr>
            </a:br>
            <a:r>
              <a:rPr lang="de-DE" altLang="ja-JP" sz="1400" dirty="0">
                <a:solidFill>
                  <a:srgbClr val="1B404E"/>
                </a:solidFill>
                <a:latin typeface="Helvetica" panose="020B0604020202020204" pitchFamily="34" charset="0"/>
                <a:cs typeface="Arial" panose="020B0604020202020204" pitchFamily="34" charset="0"/>
              </a:rPr>
              <a:t>Erhebung wichtiger Persona-Daten verwenden. </a:t>
            </a:r>
            <a:r>
              <a:rPr lang="de-DE" altLang="ja-JP" sz="1200" i="1" dirty="0">
                <a:solidFill>
                  <a:srgbClr val="1B404E"/>
                </a:solidFill>
                <a:latin typeface="Helvetica" panose="020B0604020202020204" pitchFamily="34" charset="0"/>
                <a:cs typeface="Arial" panose="020B0604020202020204" pitchFamily="34" charset="0"/>
              </a:rPr>
              <a:t>(Beispiel: Wenn sich alle Ihre Buyer-Personas hinsichtlich ihrer Unternehmensgröße unterschieden, dann fragen Sie in Ihren Formularen nach der Unternehmensgröße. Sie könnten auch nach </a:t>
            </a:r>
            <a:r>
              <a:rPr lang="de-DE" altLang="ja-JP" sz="1200" i="1" dirty="0" err="1">
                <a:solidFill>
                  <a:srgbClr val="1B404E"/>
                </a:solidFill>
                <a:latin typeface="Helvetica" panose="020B0604020202020204" pitchFamily="34" charset="0"/>
                <a:cs typeface="Arial" panose="020B0604020202020204" pitchFamily="34" charset="0"/>
              </a:rPr>
              <a:t>Social</a:t>
            </a:r>
            <a:r>
              <a:rPr lang="de-DE" altLang="ja-JP" sz="1200" i="1" dirty="0">
                <a:solidFill>
                  <a:srgbClr val="1B404E"/>
                </a:solidFill>
                <a:latin typeface="Helvetica" panose="020B0604020202020204" pitchFamily="34" charset="0"/>
                <a:cs typeface="Arial" panose="020B0604020202020204" pitchFamily="34" charset="0"/>
              </a:rPr>
              <a:t>-Media-Konten fragen, um Daten über die genutzten </a:t>
            </a:r>
            <a:r>
              <a:rPr lang="de-DE" altLang="ja-JP" sz="1200" i="1" dirty="0" err="1">
                <a:solidFill>
                  <a:srgbClr val="1B404E"/>
                </a:solidFill>
                <a:latin typeface="Helvetica" panose="020B0604020202020204" pitchFamily="34" charset="0"/>
                <a:cs typeface="Arial" panose="020B0604020202020204" pitchFamily="34" charset="0"/>
              </a:rPr>
              <a:t>Social</a:t>
            </a:r>
            <a:r>
              <a:rPr lang="de-DE" altLang="ja-JP" sz="1200" i="1" dirty="0">
                <a:solidFill>
                  <a:srgbClr val="1B404E"/>
                </a:solidFill>
                <a:latin typeface="Helvetica" panose="020B0604020202020204" pitchFamily="34" charset="0"/>
                <a:cs typeface="Arial" panose="020B0604020202020204" pitchFamily="34" charset="0"/>
              </a:rPr>
              <a:t>-Media-Plattformen Ihrer Leads zu erhalten.)</a:t>
            </a:r>
          </a:p>
          <a:p>
            <a:pPr eaLnBrk="1" hangingPunct="1">
              <a:lnSpc>
                <a:spcPct val="130000"/>
              </a:lnSpc>
              <a:spcBef>
                <a:spcPct val="0"/>
              </a:spcBef>
            </a:pPr>
            <a:endParaRPr lang="en-US" altLang="en-US" sz="800" dirty="0">
              <a:solidFill>
                <a:srgbClr val="1B404E"/>
              </a:solidFill>
              <a:latin typeface="Helvetica" panose="020B0604020202020204" pitchFamily="34" charset="0"/>
              <a:cs typeface="Arial" panose="020B0604020202020204" pitchFamily="34" charset="0"/>
            </a:endParaRPr>
          </a:p>
          <a:p>
            <a:pPr eaLnBrk="1" hangingPunct="1">
              <a:lnSpc>
                <a:spcPts val="1800"/>
              </a:lnSpc>
              <a:spcBef>
                <a:spcPct val="0"/>
              </a:spcBef>
            </a:pPr>
            <a:r>
              <a:rPr lang="de-DE" altLang="ja-JP" sz="1400" dirty="0">
                <a:solidFill>
                  <a:srgbClr val="1B404E"/>
                </a:solidFill>
                <a:latin typeface="Helvetica" panose="020B0604020202020204" pitchFamily="34" charset="0"/>
                <a:cs typeface="Arial" panose="020B0604020202020204" pitchFamily="34" charset="0"/>
              </a:rPr>
              <a:t>Beziehen Sie auch das Feedback Ihres Vertriebs in Ihre Überlegungen mit ein, um herauszufinden, mit welchen Leads sie am häufigsten interagieren. </a:t>
            </a:r>
            <a:r>
              <a:rPr lang="de-DE" altLang="ja-JP" sz="1200" i="1" dirty="0">
                <a:solidFill>
                  <a:srgbClr val="1B404E"/>
                </a:solidFill>
                <a:latin typeface="Helvetica" panose="020B0604020202020204" pitchFamily="34" charset="0"/>
                <a:cs typeface="Arial" panose="020B0604020202020204" pitchFamily="34" charset="0"/>
              </a:rPr>
              <a:t>(Mit welchen Verkaufszyklen arbeitet Ihr Vertrieb? Fragen Sie Ihren Vertrieb, bei welcher Art von Kunden Ihr Angebot bereits gut ankommt. </a:t>
            </a:r>
            <a:br>
              <a:rPr lang="de-DE" altLang="ja-JP" sz="1200" i="1" dirty="0">
                <a:solidFill>
                  <a:srgbClr val="1B404E"/>
                </a:solidFill>
                <a:latin typeface="Helvetica" panose="020B0604020202020204" pitchFamily="34" charset="0"/>
                <a:cs typeface="Arial" panose="020B0604020202020204" pitchFamily="34" charset="0"/>
              </a:rPr>
            </a:br>
            <a:r>
              <a:rPr lang="de-DE" altLang="ja-JP" sz="1200" i="1" dirty="0">
                <a:solidFill>
                  <a:srgbClr val="1B404E"/>
                </a:solidFill>
                <a:latin typeface="Helvetica" panose="020B0604020202020204" pitchFamily="34" charset="0"/>
                <a:cs typeface="Arial" panose="020B0604020202020204" pitchFamily="34" charset="0"/>
              </a:rPr>
              <a:t>Lassen sich daraus vielleicht allgemeine Informationen für Ihre </a:t>
            </a:r>
            <a:r>
              <a:rPr lang="de-DE" altLang="ja-JP" sz="1200" i="1" dirty="0" err="1">
                <a:solidFill>
                  <a:srgbClr val="1B404E"/>
                </a:solidFill>
                <a:latin typeface="Helvetica" panose="020B0604020202020204" pitchFamily="34" charset="0"/>
                <a:cs typeface="Arial" panose="020B0604020202020204" pitchFamily="34" charset="0"/>
              </a:rPr>
              <a:t>Buyer</a:t>
            </a:r>
            <a:r>
              <a:rPr lang="de-DE" altLang="ja-JP" sz="1200" i="1" dirty="0">
                <a:solidFill>
                  <a:srgbClr val="1B404E"/>
                </a:solidFill>
                <a:latin typeface="Helvetica" panose="020B0604020202020204" pitchFamily="34" charset="0"/>
                <a:cs typeface="Arial" panose="020B0604020202020204" pitchFamily="34" charset="0"/>
              </a:rPr>
              <a:t>-Persona ableiten?)</a:t>
            </a:r>
          </a:p>
          <a:p>
            <a:pPr eaLnBrk="1" hangingPunct="1">
              <a:lnSpc>
                <a:spcPct val="130000"/>
              </a:lnSpc>
              <a:spcBef>
                <a:spcPct val="0"/>
              </a:spcBef>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935038" y="819150"/>
            <a:ext cx="6989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ja-JP" sz="1800" b="1">
                <a:solidFill>
                  <a:srgbClr val="1B404E"/>
                </a:solidFill>
                <a:latin typeface="Helvetica" panose="020B0604020202020204" pitchFamily="34" charset="0"/>
                <a:cs typeface="Arial" panose="020B0604020202020204" pitchFamily="34" charset="0"/>
              </a:rPr>
              <a:t>Wie erstellt man Buyer-Personas?</a:t>
            </a:r>
          </a:p>
        </p:txBody>
      </p:sp>
      <p:sp>
        <p:nvSpPr>
          <p:cNvPr id="23555" name="TextBox 3"/>
          <p:cNvSpPr txBox="1">
            <a:spLocks noChangeArrowheads="1"/>
          </p:cNvSpPr>
          <p:nvPr/>
        </p:nvSpPr>
        <p:spPr bwMode="auto">
          <a:xfrm>
            <a:off x="6248400" y="841375"/>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buFontTx/>
              <a:buNone/>
            </a:pPr>
            <a:r>
              <a:rPr lang="de-DE" altLang="ja-JP" sz="1200">
                <a:solidFill>
                  <a:srgbClr val="1B404E"/>
                </a:solidFill>
                <a:latin typeface="Helvetica" panose="020B0604020202020204" pitchFamily="34" charset="0"/>
                <a:cs typeface="Arial" panose="020B0604020202020204" pitchFamily="34" charset="0"/>
              </a:rPr>
              <a:t>(Fortsetzung)</a:t>
            </a:r>
          </a:p>
        </p:txBody>
      </p:sp>
      <p:sp>
        <p:nvSpPr>
          <p:cNvPr id="22532" name="TextBox 3">
            <a:hlinkClick r:id="rId4"/>
          </p:cNvPr>
          <p:cNvSpPr txBox="1">
            <a:spLocks noChangeArrowheads="1"/>
          </p:cNvSpPr>
          <p:nvPr/>
        </p:nvSpPr>
        <p:spPr bwMode="auto">
          <a:xfrm>
            <a:off x="685800" y="1809750"/>
            <a:ext cx="51054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spcBef>
                <a:spcPct val="0"/>
              </a:spcBef>
            </a:pPr>
            <a:r>
              <a:rPr lang="de-DE" altLang="ja-JP" sz="1400" b="1" dirty="0">
                <a:solidFill>
                  <a:srgbClr val="1B404E"/>
                </a:solidFill>
                <a:latin typeface="Helvetica" panose="020B0604020202020204" pitchFamily="34" charset="0"/>
                <a:cs typeface="Arial" panose="020B0604020202020204" pitchFamily="34" charset="0"/>
              </a:rPr>
              <a:t>HubSpot-Kunden: </a:t>
            </a:r>
            <a:r>
              <a:rPr lang="de-DE" altLang="ja-JP" sz="1400" dirty="0">
                <a:solidFill>
                  <a:srgbClr val="1B404E"/>
                </a:solidFill>
                <a:latin typeface="Helvetica" panose="020B0604020202020204" pitchFamily="34" charset="0"/>
                <a:cs typeface="Arial" panose="020B0604020202020204" pitchFamily="34" charset="0"/>
              </a:rPr>
              <a:t>Sie können Ihre Buyer-Personas mithilfe des Kontakt-Werkzeugs erstellen und verwalten. </a:t>
            </a:r>
            <a:r>
              <a:rPr lang="de-DE" altLang="ja-JP" sz="1200" i="1" dirty="0">
                <a:solidFill>
                  <a:srgbClr val="1B404E"/>
                </a:solidFill>
                <a:latin typeface="Helvetica" panose="020B0604020202020204" pitchFamily="34" charset="0"/>
                <a:cs typeface="Arial" panose="020B0604020202020204" pitchFamily="34" charset="0"/>
                <a:hlinkClick r:id="rId5"/>
              </a:rPr>
              <a:t>Klicken Sie einfach hier mit der rechten Maustaste und wählen </a:t>
            </a:r>
            <a:br>
              <a:rPr lang="de-DE" altLang="ja-JP" sz="1200" i="1" dirty="0">
                <a:solidFill>
                  <a:srgbClr val="1B404E"/>
                </a:solidFill>
                <a:latin typeface="Helvetica" panose="020B0604020202020204" pitchFamily="34" charset="0"/>
                <a:cs typeface="Arial" panose="020B0604020202020204" pitchFamily="34" charset="0"/>
                <a:hlinkClick r:id="rId5"/>
              </a:rPr>
            </a:br>
            <a:r>
              <a:rPr lang="de-DE" altLang="ja-JP" sz="1200" i="1" dirty="0">
                <a:solidFill>
                  <a:srgbClr val="1B404E"/>
                </a:solidFill>
                <a:latin typeface="Helvetica" panose="020B0604020202020204" pitchFamily="34" charset="0"/>
                <a:cs typeface="Arial" panose="020B0604020202020204" pitchFamily="34" charset="0"/>
                <a:hlinkClick r:id="rId5"/>
              </a:rPr>
              <a:t>Sie „Hyperlink öffnen“ aus, um mehr zu erfahren!</a:t>
            </a:r>
            <a:endParaRPr lang="en-US" altLang="en-US" sz="1200" b="1" i="1"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pPr>
            <a:r>
              <a:rPr lang="de-DE" altLang="ja-JP" sz="1400" b="1" dirty="0">
                <a:solidFill>
                  <a:srgbClr val="1B404E"/>
                </a:solidFill>
                <a:latin typeface="Helvetica" panose="020B0604020202020204" pitchFamily="34" charset="0"/>
                <a:cs typeface="Arial" panose="020B0604020202020204" pitchFamily="34" charset="0"/>
              </a:rPr>
              <a:t>Kunden und Nichtkunden: </a:t>
            </a:r>
            <a:r>
              <a:rPr lang="de-DE" altLang="ja-JP" sz="1400" dirty="0">
                <a:solidFill>
                  <a:srgbClr val="1B404E"/>
                </a:solidFill>
                <a:latin typeface="Helvetica" panose="020B0604020202020204" pitchFamily="34" charset="0"/>
                <a:cs typeface="Arial" panose="020B0604020202020204" pitchFamily="34" charset="0"/>
              </a:rPr>
              <a:t>Die folgenden 4 Folien dienen als Vorlage, um Ihre Persona-Daten zu organisieren. </a:t>
            </a:r>
          </a:p>
          <a:p>
            <a:pPr eaLnBrk="1" hangingPunct="1">
              <a:lnSpc>
                <a:spcPct val="130000"/>
              </a:lnSpc>
              <a:spcBef>
                <a:spcPct val="0"/>
              </a:spcBef>
            </a:pPr>
            <a:endParaRPr lang="en-US" altLang="en-US" sz="1400" dirty="0">
              <a:solidFill>
                <a:srgbClr val="1B404E"/>
              </a:solidFill>
              <a:latin typeface="Helvetica" panose="020B0604020202020204" pitchFamily="34" charset="0"/>
              <a:cs typeface="Arial" panose="020B0604020202020204" pitchFamily="34" charset="0"/>
            </a:endParaRPr>
          </a:p>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Zuerst gehen wir Schritt für Schritt ein Beispiel durch. </a:t>
            </a:r>
          </a:p>
          <a:p>
            <a:pPr eaLnBrk="1" hangingPunct="1">
              <a:lnSpc>
                <a:spcPct val="130000"/>
              </a:lnSpc>
              <a:spcBef>
                <a:spcPct val="0"/>
              </a:spcBef>
              <a:buFontTx/>
              <a:buNone/>
            </a:pPr>
            <a:r>
              <a:rPr lang="de-DE" altLang="ja-JP" sz="1400" dirty="0">
                <a:solidFill>
                  <a:srgbClr val="1B404E"/>
                </a:solidFill>
                <a:latin typeface="Helvetica" panose="020B0604020202020204" pitchFamily="34" charset="0"/>
                <a:cs typeface="Arial" panose="020B0604020202020204" pitchFamily="34" charset="0"/>
              </a:rPr>
              <a:t>Danach können Sie mit den leeren Vorlagen selbst loslegen.</a:t>
            </a:r>
          </a:p>
          <a:p>
            <a:pPr eaLnBrk="1" hangingPunct="1">
              <a:lnSpc>
                <a:spcPct val="130000"/>
              </a:lnSpc>
              <a:spcBef>
                <a:spcPct val="0"/>
              </a:spcBef>
              <a:buFontTx/>
              <a:buNone/>
            </a:pPr>
            <a:endParaRPr lang="en-US" altLang="en-US" sz="1400" dirty="0">
              <a:solidFill>
                <a:srgbClr val="1B404E"/>
              </a:solidFill>
              <a:latin typeface="Helvetica" panose="020B0604020202020204" pitchFamily="34" charset="0"/>
              <a:cs typeface="Arial" panose="020B0604020202020204" pitchFamily="34" charset="0"/>
            </a:endParaRPr>
          </a:p>
        </p:txBody>
      </p:sp>
      <p:pic>
        <p:nvPicPr>
          <p:cNvPr id="2355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962150"/>
            <a:ext cx="24272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Bildschirmpräsentation (16:9)</PresentationFormat>
  <Paragraphs>251</Paragraphs>
  <Slides>26</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Helvetica</vt:lpstr>
      <vt:lpstr>Proxima Nova</vt:lpstr>
      <vt:lpstr>Proxima Nova Semibold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ABC’s Customer Personas</dc:title>
  <dc:creator>Ellie Mirman</dc:creator>
  <cp:lastModifiedBy>Jennifer Dean</cp:lastModifiedBy>
  <cp:revision>167</cp:revision>
  <cp:lastPrinted>2016-09-02T10:18:51Z</cp:lastPrinted>
  <dcterms:created xsi:type="dcterms:W3CDTF">2012-08-15T22:15:16Z</dcterms:created>
  <dcterms:modified xsi:type="dcterms:W3CDTF">2024-04-24T12:52:56Z</dcterms:modified>
</cp:coreProperties>
</file>